
<file path=[Content_Types].xml><?xml version="1.0" encoding="utf-8"?>
<Types xmlns="http://schemas.openxmlformats.org/package/2006/content-types">
  <Default Extension="xml" ContentType="application/xml"/>
  <Default Extension="jpg" ContentType="image/jpeg"/>
  <Default Extension="jpeg" ContentType="image/jpeg"/>
  <Default Extension="emf" ContentType="image/x-emf"/>
  <Default Extension="rels" ContentType="application/vnd.openxmlformats-package.relationships+xml"/>
  <Default Extension="tif" ContentType="image/tif"/>
  <Default Extension="wdp" ContentType="image/vnd.ms-photo"/>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707" r:id="rId2"/>
  </p:sldMasterIdLst>
  <p:notesMasterIdLst>
    <p:notesMasterId r:id="rId51"/>
  </p:notesMasterIdLst>
  <p:handoutMasterIdLst>
    <p:handoutMasterId r:id="rId52"/>
  </p:handoutMasterIdLst>
  <p:sldIdLst>
    <p:sldId id="258" r:id="rId3"/>
    <p:sldId id="315" r:id="rId4"/>
    <p:sldId id="314" r:id="rId5"/>
    <p:sldId id="303" r:id="rId6"/>
    <p:sldId id="306" r:id="rId7"/>
    <p:sldId id="260" r:id="rId8"/>
    <p:sldId id="261" r:id="rId9"/>
    <p:sldId id="256" r:id="rId10"/>
    <p:sldId id="262" r:id="rId11"/>
    <p:sldId id="263" r:id="rId12"/>
    <p:sldId id="265" r:id="rId13"/>
    <p:sldId id="309" r:id="rId14"/>
    <p:sldId id="266" r:id="rId15"/>
    <p:sldId id="267" r:id="rId16"/>
    <p:sldId id="268" r:id="rId17"/>
    <p:sldId id="307" r:id="rId18"/>
    <p:sldId id="270" r:id="rId19"/>
    <p:sldId id="271" r:id="rId20"/>
    <p:sldId id="310" r:id="rId21"/>
    <p:sldId id="272" r:id="rId22"/>
    <p:sldId id="273" r:id="rId23"/>
    <p:sldId id="274" r:id="rId24"/>
    <p:sldId id="275" r:id="rId25"/>
    <p:sldId id="276" r:id="rId26"/>
    <p:sldId id="299" r:id="rId27"/>
    <p:sldId id="300" r:id="rId28"/>
    <p:sldId id="277" r:id="rId29"/>
    <p:sldId id="278" r:id="rId30"/>
    <p:sldId id="305" r:id="rId31"/>
    <p:sldId id="280" r:id="rId32"/>
    <p:sldId id="281" r:id="rId33"/>
    <p:sldId id="282" r:id="rId34"/>
    <p:sldId id="283" r:id="rId35"/>
    <p:sldId id="284" r:id="rId36"/>
    <p:sldId id="285" r:id="rId37"/>
    <p:sldId id="286" r:id="rId38"/>
    <p:sldId id="288" r:id="rId39"/>
    <p:sldId id="289" r:id="rId40"/>
    <p:sldId id="290" r:id="rId41"/>
    <p:sldId id="291" r:id="rId42"/>
    <p:sldId id="292" r:id="rId43"/>
    <p:sldId id="293" r:id="rId44"/>
    <p:sldId id="295" r:id="rId45"/>
    <p:sldId id="296" r:id="rId46"/>
    <p:sldId id="259" r:id="rId47"/>
    <p:sldId id="308" r:id="rId48"/>
    <p:sldId id="302" r:id="rId49"/>
    <p:sldId id="311" r:id="rId50"/>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58"/>
            <p14:sldId id="315"/>
            <p14:sldId id="314"/>
            <p14:sldId id="303"/>
            <p14:sldId id="306"/>
            <p14:sldId id="260"/>
            <p14:sldId id="261"/>
            <p14:sldId id="256"/>
            <p14:sldId id="262"/>
            <p14:sldId id="263"/>
            <p14:sldId id="265"/>
            <p14:sldId id="309"/>
            <p14:sldId id="266"/>
            <p14:sldId id="267"/>
            <p14:sldId id="268"/>
            <p14:sldId id="307"/>
            <p14:sldId id="270"/>
            <p14:sldId id="271"/>
            <p14:sldId id="310"/>
            <p14:sldId id="272"/>
            <p14:sldId id="273"/>
            <p14:sldId id="274"/>
            <p14:sldId id="275"/>
            <p14:sldId id="276"/>
            <p14:sldId id="299"/>
            <p14:sldId id="300"/>
            <p14:sldId id="277"/>
            <p14:sldId id="278"/>
            <p14:sldId id="305"/>
            <p14:sldId id="280"/>
            <p14:sldId id="281"/>
            <p14:sldId id="282"/>
            <p14:sldId id="283"/>
            <p14:sldId id="284"/>
            <p14:sldId id="285"/>
            <p14:sldId id="286"/>
            <p14:sldId id="288"/>
            <p14:sldId id="289"/>
            <p14:sldId id="290"/>
            <p14:sldId id="291"/>
            <p14:sldId id="292"/>
            <p14:sldId id="293"/>
            <p14:sldId id="295"/>
            <p14:sldId id="296"/>
            <p14:sldId id="259"/>
            <p14:sldId id="308"/>
            <p14:sldId id="302"/>
            <p14:sldId id="311"/>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43">
          <p15:clr>
            <a:srgbClr val="A4A3A4"/>
          </p15:clr>
        </p15:guide>
        <p15:guide id="4" pos="5623">
          <p15:clr>
            <a:srgbClr val="A4A3A4"/>
          </p15:clr>
        </p15:guide>
        <p15:guide id="5" orient="horz" pos="451">
          <p15:clr>
            <a:srgbClr val="A4A3A4"/>
          </p15:clr>
        </p15:guide>
        <p15:guide id="6" pos="378">
          <p15:clr>
            <a:srgbClr val="A4A3A4"/>
          </p15:clr>
        </p15:guide>
        <p15:guide id="7" orient="horz">
          <p15:clr>
            <a:srgbClr val="A4A3A4"/>
          </p15:clr>
        </p15:guide>
        <p15:guide id="8" pos="575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extLst/>
  </p:cmAuthor>
  <p:cmAuthor id="2" name="Microsoft Office-Anwender" initials="MO" lastIdx="1" clrIdx="1">
    <p:extLst/>
  </p:cmAuthor>
  <p:cmAuthor id="3" name="Microsoft Office-Anwender" initials="MO [2]" lastIdx="1" clrIdx="2">
    <p:extLst/>
  </p:cmAuthor>
  <p:cmAuthor id="4" name="Microsoft Office-Anwender" initials="MO [3]" lastIdx="1" clrIdx="3">
    <p:extLst/>
  </p:cmAuthor>
  <p:cmAuthor id="5" name="Microsoft Office-Anwender" initials="MO [4]" lastIdx="1" clrIdx="4">
    <p:extLst/>
  </p:cmAuthor>
  <p:cmAuthor id="6" name="Microsoft Office-Anwender" initials="MO [5]" lastIdx="1" clrIdx="5">
    <p:extLst/>
  </p:cmAuthor>
  <p:cmAuthor id="7" name="Microsoft Office-Anwender" initials="MO [6]" lastIdx="1" clrIdx="6">
    <p:extLst/>
  </p:cmAuthor>
  <p:cmAuthor id="8" name="Microsoft Office-Anwender" initials="MO [7]" lastIdx="1" clrIdx="7">
    <p:extLst/>
  </p:cmAuthor>
  <p:cmAuthor id="9" name="Microsoft Office-Anwender" initials="MO [8]" lastIdx="1" clrIdx="8">
    <p:extLst/>
  </p:cmAuthor>
  <p:cmAuthor id="10" name="Microsoft Office-Anwender" initials="MO [9]" lastIdx="1" clrIdx="9">
    <p:extLst/>
  </p:cmAuthor>
  <p:cmAuthor id="11" name="Microsoft Office-Anwender" initials="MO [10]" lastIdx="1" clrIdx="10">
    <p:extLst/>
  </p:cmAuthor>
  <p:cmAuthor id="12" name="Microsoft Office-Anwender" initials="MO [11]" lastIdx="1" clrIdx="11">
    <p:extLst/>
  </p:cmAuthor>
  <p:cmAuthor id="13" name="Microsoft Office-Anwender" initials="MO [12]" lastIdx="1" clrIdx="12">
    <p:extLst/>
  </p:cmAuthor>
  <p:cmAuthor id="14" name="Microsoft Office-Anwender" initials="MO [13]" lastIdx="1" clrIdx="13">
    <p:extLst/>
  </p:cmAuthor>
  <p:cmAuthor id="15" name="Microsoft Office-Anwender" initials="MO [14]" lastIdx="1" clrIdx="14">
    <p:extLst/>
  </p:cmAuthor>
  <p:cmAuthor id="16" name="Microsoft Office-Anwender" initials="MO [15]" lastIdx="1" clrIdx="15">
    <p:extLst/>
  </p:cmAuthor>
  <p:cmAuthor id="17" name="Microsoft Office-Anwender" initials="MO [16]" lastIdx="1" clrIdx="16">
    <p:extLst/>
  </p:cmAuthor>
  <p:cmAuthor id="18" name="Microsoft Office-Anwender" initials="MO [17]" lastIdx="1" clrIdx="17">
    <p:extLst/>
  </p:cmAuthor>
  <p:cmAuthor id="19" name="Microsoft Office-Anwender" initials="MO [18]" lastIdx="1" clrIdx="18">
    <p:extLst/>
  </p:cmAuthor>
  <p:cmAuthor id="20" name="Microsoft Office-Anwender" initials="MO [19]" lastIdx="1" clrIdx="19">
    <p:extLst/>
  </p:cmAuthor>
  <p:cmAuthor id="21" name="Microsoft Office-Anwender" initials="MO [20]" lastIdx="1" clrIdx="20">
    <p:extLst/>
  </p:cmAuthor>
  <p:cmAuthor id="22" name="Microsoft Office-Anwender" initials="MO [21]" lastIdx="1" clrIdx="21">
    <p:extLst/>
  </p:cmAuthor>
  <p:cmAuthor id="23" name="Microsoft Office-Anwender" initials="MO [22]" lastIdx="1" clrIdx="22">
    <p:extLst/>
  </p:cmAuthor>
  <p:cmAuthor id="24" name="Microsoft Office-Anwender" initials="MO [23]" lastIdx="1" clrIdx="23">
    <p:extLst/>
  </p:cmAuthor>
  <p:cmAuthor id="25" name="Microsoft Office-Anwender" initials="MO [24]" lastIdx="1" clrIdx="24">
    <p:extLst/>
  </p:cmAuthor>
  <p:cmAuthor id="26" name="Microsoft Office-Anwender" initials="MO [25]" lastIdx="1" clrIdx="25">
    <p:extLst/>
  </p:cmAuthor>
  <p:cmAuthor id="27" name="Microsoft Office-Anwender" initials="MO [26]" lastIdx="1" clrIdx="26">
    <p:extLst/>
  </p:cmAuthor>
  <p:cmAuthor id="28" name="Microsoft Office-Anwender" initials="MO [27]" lastIdx="1" clrIdx="27">
    <p:extLst/>
  </p:cmAuthor>
  <p:cmAuthor id="29" name="Microsoft Office-Anwender" initials="MO [28]" lastIdx="1" clrIdx="28">
    <p:extLst/>
  </p:cmAuthor>
  <p:cmAuthor id="30" name="Microsoft Office-Anwender" initials="MO [29]" lastIdx="1" clrIdx="29">
    <p:extLst/>
  </p:cmAuthor>
  <p:cmAuthor id="31" name="Microsoft Office-Anwender" initials="MO [30]" lastIdx="1" clrIdx="30">
    <p:extLst/>
  </p:cmAuthor>
  <p:cmAuthor id="32" name="Microsoft Office-Anwender" initials="MO [31]" lastIdx="1" clrIdx="31">
    <p:extLst/>
  </p:cmAuthor>
  <p:cmAuthor id="33" name="Microsoft Office-Anwender" initials="MO [32]" lastIdx="1" clrIdx="32">
    <p:extLst/>
  </p:cmAuthor>
  <p:cmAuthor id="34" name="Microsoft Office-Anwender" initials="MO [33]" lastIdx="1" clrIdx="33">
    <p:extLst/>
  </p:cmAuthor>
  <p:cmAuthor id="35" name="Microsoft Office-Anwender" initials="MO [34]" lastIdx="1" clrIdx="34">
    <p:extLst/>
  </p:cmAuthor>
  <p:cmAuthor id="36" name="Microsoft Office-Anwender" initials="MO [35]" lastIdx="1" clrIdx="35">
    <p:extLst/>
  </p:cmAuthor>
  <p:cmAuthor id="37" name="Microsoft Office-Anwender" initials="MO [36]" lastIdx="1" clrIdx="36">
    <p:extLst/>
  </p:cmAuthor>
  <p:cmAuthor id="38" name="Microsoft Office-Anwender" initials="Office" lastIdx="1" clrIdx="37">
    <p:extLst/>
  </p:cmAuthor>
  <p:cmAuthor id="39" name="Microsoft Office-Anwender" initials="Office [2]" lastIdx="1" clrIdx="38">
    <p:extLst/>
  </p:cmAuthor>
  <p:cmAuthor id="40" name="Microsoft Office-Anwender" initials="Office [3]" lastIdx="1" clrIdx="39">
    <p:extLst/>
  </p:cmAuthor>
  <p:cmAuthor id="41" name="Kommentar  " initials="KK" lastIdx="5" clrIdx="40"/>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E0E3"/>
    <a:srgbClr val="1B9F99"/>
    <a:srgbClr val="327A86"/>
    <a:srgbClr val="FF6600"/>
    <a:srgbClr val="F1A63F"/>
    <a:srgbClr val="A6A6A6"/>
    <a:srgbClr val="EAEDF0"/>
    <a:srgbClr val="C5F9EF"/>
    <a:srgbClr val="EAEDE3"/>
    <a:srgbClr val="D0CD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Designformatvorlage 2 - Akz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70" autoAdjust="0"/>
    <p:restoredTop sz="65452" autoAdjust="0"/>
  </p:normalViewPr>
  <p:slideViewPr>
    <p:cSldViewPr>
      <p:cViewPr varScale="1">
        <p:scale>
          <a:sx n="77" d="100"/>
          <a:sy n="77" d="100"/>
        </p:scale>
        <p:origin x="1656" y="192"/>
      </p:cViewPr>
      <p:guideLst>
        <p:guide orient="horz" pos="380"/>
        <p:guide pos="2880"/>
        <p:guide orient="horz" pos="743"/>
        <p:guide pos="5623"/>
        <p:guide orient="horz" pos="451"/>
        <p:guide pos="378"/>
        <p:guide orient="horz"/>
        <p:guide pos="5759"/>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notesMaster" Target="notesMasters/notesMaster1.xml"/><Relationship Id="rId52" Type="http://schemas.openxmlformats.org/officeDocument/2006/relationships/handoutMaster" Target="handoutMasters/handoutMaster1.xml"/><Relationship Id="rId53" Type="http://schemas.openxmlformats.org/officeDocument/2006/relationships/commentAuthors" Target="commentAuthors.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05.01.18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 Id="rId3" Type="http://schemas.openxmlformats.org/officeDocument/2006/relationships/hyperlink" Target="http://www.pikas-mi.dzlm.de/"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a:t>
            </a:fld>
            <a:endParaRPr lang="de-DE"/>
          </a:p>
        </p:txBody>
      </p:sp>
    </p:spTree>
    <p:extLst>
      <p:ext uri="{BB962C8B-B14F-4D97-AF65-F5344CB8AC3E}">
        <p14:creationId xmlns:p14="http://schemas.microsoft.com/office/powerpoint/2010/main" val="1834157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1">
                    <a:satOff val="-3355"/>
                    <a:lumOff val="26614"/>
                  </a:schemeClr>
                </a:solidFill>
              </a:defRPr>
            </a:pPr>
            <a:r>
              <a:rPr lang="de-DE" dirty="0" smtClean="0"/>
              <a:t>Kleine Aktivität: Kurze Murmelphase und dann Besprechung im Plenum.</a:t>
            </a:r>
          </a:p>
          <a:p>
            <a:r>
              <a:rPr lang="de-DE" dirty="0" smtClean="0"/>
              <a:t>a) Ordnen Sie die Sätze dem Kardinal-, Ordinal- oder Maßzahlaspekt zu. </a:t>
            </a:r>
          </a:p>
          <a:p>
            <a:r>
              <a:rPr lang="de-DE" dirty="0" smtClean="0"/>
              <a:t>b) Verändern Sie anschließend die Sätze</a:t>
            </a:r>
            <a:r>
              <a:rPr lang="de-DE" baseline="0" dirty="0" smtClean="0"/>
              <a:t> dann so, dass Sie einem anderen Zahlaspekt entsprechen: z. B. „Die 6 ist eins mehr als 5“ (</a:t>
            </a:r>
            <a:r>
              <a:rPr lang="de-DE" baseline="0" dirty="0" err="1" smtClean="0"/>
              <a:t>Ordinal</a:t>
            </a:r>
            <a:r>
              <a:rPr lang="de-DE" baseline="0" dirty="0" smtClean="0"/>
              <a:t>-&gt;Kardinal). Wann fällt das leicht? Wann ist es nicht möglich?</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272259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Arbeitsauftrag</a:t>
            </a:r>
            <a:r>
              <a:rPr lang="de-DE" baseline="0" dirty="0" smtClean="0"/>
              <a:t> vgl. nächste ausgeblendete Folie!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2449324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Ausgeblendete Folie für die Fortbildner</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470631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6">
                    <a:lumOff val="-21524"/>
                  </a:schemeClr>
                </a:solidFill>
              </a:defRPr>
            </a:pPr>
            <a:r>
              <a:rPr lang="de-DE" dirty="0" smtClean="0"/>
              <a:t>Weitere Erhebungsmöglichkeiten insbesondere in der Schuleingangsphase:</a:t>
            </a:r>
          </a:p>
          <a:p>
            <a:pPr>
              <a:defRPr>
                <a:solidFill>
                  <a:schemeClr val="accent6">
                    <a:lumOff val="-21524"/>
                  </a:schemeClr>
                </a:solidFill>
              </a:defRPr>
            </a:pPr>
            <a:r>
              <a:rPr lang="de-DE" dirty="0" smtClean="0"/>
              <a:t>Zahlensucher (vgl. PIKAS): Die Lernenden sollen z. B.</a:t>
            </a:r>
            <a:r>
              <a:rPr lang="de-DE" baseline="0" dirty="0" smtClean="0"/>
              <a:t> in der Klasse nach Zahlen suchen und diese auf einem Blatt notieren / zeichnerisch festhalten. </a:t>
            </a:r>
            <a:r>
              <a:rPr lang="de-DE" dirty="0" smtClean="0"/>
              <a:t>Die Durchführung gibt</a:t>
            </a:r>
            <a:r>
              <a:rPr lang="de-DE" baseline="0" dirty="0" smtClean="0"/>
              <a:t> im Unterricht Aufschluss über die Vorkenntnisse der Lernenden: aus welchen Zusammenhängen kennen die Kinder Zahlen, wo erkennen sie Zahlen. Die Aufgabe differenziert zudem.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442594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Das Zahlenalbum eignet sich zur kontinuierlichen Erhebung während des ersten Schulhalbjahres. Die Lernenden tragen immer wieder ihre neu erworbenen Kenntnisse zu Zahlen ein und können immer weiter ergänzen.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3148705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sz="2000">
                <a:latin typeface="Lucida Grande"/>
                <a:ea typeface="Lucida Grande"/>
                <a:cs typeface="Lucida Grande"/>
                <a:sym typeface="Lucida Grande"/>
              </a:defRPr>
            </a:pPr>
            <a:r>
              <a:rPr lang="de-DE" dirty="0" smtClean="0"/>
              <a:t>Rückblick auf den ersten Abschnitt. </a:t>
            </a:r>
          </a:p>
          <a:p>
            <a:pPr>
              <a:lnSpc>
                <a:spcPct val="100000"/>
              </a:lnSpc>
              <a:defRPr sz="2000">
                <a:latin typeface="Lucida Grande"/>
                <a:ea typeface="Lucida Grande"/>
                <a:cs typeface="Lucida Grande"/>
                <a:sym typeface="Lucida Grande"/>
              </a:defRPr>
            </a:pPr>
            <a:r>
              <a:rPr lang="de-DE" dirty="0" smtClean="0"/>
              <a:t>Zeit für Fragen und Anmerkungen geben.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15</a:t>
            </a:fld>
            <a:endParaRPr lang="de-DE"/>
          </a:p>
        </p:txBody>
      </p:sp>
    </p:spTree>
    <p:extLst>
      <p:ext uri="{BB962C8B-B14F-4D97-AF65-F5344CB8AC3E}">
        <p14:creationId xmlns:p14="http://schemas.microsoft.com/office/powerpoint/2010/main" val="21361386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Auf der Grundlage des Wissens um die Zahlaspekte werden nun im folgenden die zentralen Kompetenzen angesprochen, </a:t>
            </a:r>
          </a:p>
          <a:p>
            <a:r>
              <a:rPr lang="de-DE" dirty="0" smtClean="0"/>
              <a:t>- Mengen flexibel zu deuten, inter- und intramodale Darstellungswechsel (enaktiv, ikonisch, symbolisch) vorzunehmen,</a:t>
            </a:r>
          </a:p>
          <a:p>
            <a:r>
              <a:rPr lang="de-DE" dirty="0" smtClean="0"/>
              <a:t>- Anzahlen schnell ((quasi-) simultan) zu erfassen.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825285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Zur Einführung des Schaubildes kann auf die Darstellungsebenen von </a:t>
            </a:r>
            <a:r>
              <a:rPr lang="de-DE" dirty="0" err="1" smtClean="0"/>
              <a:t>Bruner</a:t>
            </a:r>
            <a:r>
              <a:rPr lang="de-DE" dirty="0" smtClean="0"/>
              <a:t> (</a:t>
            </a:r>
            <a:r>
              <a:rPr lang="de-DE" dirty="0" err="1" smtClean="0"/>
              <a:t>enaktiv</a:t>
            </a:r>
            <a:r>
              <a:rPr lang="de-DE" dirty="0" smtClean="0"/>
              <a:t>, ikonisch, symbolisch) verwiesen werden. </a:t>
            </a:r>
          </a:p>
          <a:p>
            <a:r>
              <a:rPr lang="de-DE" dirty="0" smtClean="0"/>
              <a:t>Kuhnke unterscheidet noch einmal zwischen sprachlichen und mathematischen Symbolen, so wie es z. B. auch im Lehrplan NRW zu finden ist. </a:t>
            </a:r>
          </a:p>
          <a:p>
            <a:r>
              <a:rPr lang="de-DE" dirty="0" smtClean="0"/>
              <a:t>Ein gelingender inter- und intramodaler Transfer wird als Indikator für ein Verständnis von Zahlen, aber später insbesondere auch Operationen gesehen. </a:t>
            </a:r>
          </a:p>
          <a:p>
            <a:r>
              <a:rPr lang="de-DE" dirty="0" smtClean="0"/>
              <a:t>Die Zahlaspekte bilden</a:t>
            </a:r>
            <a:r>
              <a:rPr lang="de-DE" baseline="0" dirty="0" smtClean="0"/>
              <a:t> an dieser Stelle wieder eine wichtige Grundlage:</a:t>
            </a:r>
            <a:endParaRPr lang="de-DE" dirty="0" smtClean="0"/>
          </a:p>
          <a:p>
            <a:r>
              <a:rPr lang="de-DE" dirty="0" smtClean="0"/>
              <a:t>Stellen</a:t>
            </a:r>
            <a:r>
              <a:rPr lang="de-DE" baseline="0" dirty="0" smtClean="0"/>
              <a:t> die Lernenden z. B. einen Zusammenhang zwischen der symbolischen Zahl 6 und den 6 Äpfeln her, so wird ein kardinales Zahlverständnis sichtbar.</a:t>
            </a:r>
            <a:endParaRPr lang="de-DE" dirty="0" smtClean="0"/>
          </a:p>
          <a:p>
            <a:r>
              <a:rPr lang="de-DE" dirty="0" smtClean="0"/>
              <a:t>Das Schaubild wird anhand der zunächst symbolisch dargestellten Zahl 6 erläutert. Anschließend werden die TN gebeten, entsprechende Überlegungen zu 1/6 bzw. 0,6 anzustellen, wodurch die Relevanz verschiedener Zahlaspekte (</a:t>
            </a:r>
            <a:r>
              <a:rPr lang="de-DE" dirty="0" err="1" smtClean="0"/>
              <a:t>Ordinalzahlaspekt</a:t>
            </a:r>
            <a:r>
              <a:rPr lang="de-DE" dirty="0" smtClean="0"/>
              <a:t> für Dezimalzahlen) noch einmal aufgegriffen werden kann.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044364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Der Arbeitsauftrag</a:t>
            </a:r>
            <a:r>
              <a:rPr lang="de-DE" baseline="0" dirty="0" smtClean="0"/>
              <a:t> für die Schüler „Wie stellst du dir die 6 vor? Schreibe oder zeichne.“ verlangt einen Darstellungswechsel vom Symbol hin zu einer anderen Darstellungsebene. </a:t>
            </a:r>
          </a:p>
          <a:p>
            <a:r>
              <a:rPr lang="de-DE" baseline="0" dirty="0" smtClean="0"/>
              <a:t>Analysiert werden soll hier nicht nur die Darstellungsebene, sondern auch, welche Zahlaspekte hier sichtbar werden.</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15688921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0312585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a:t>
            </a:fld>
            <a:endParaRPr lang="de-DE"/>
          </a:p>
        </p:txBody>
      </p:sp>
    </p:spTree>
    <p:extLst>
      <p:ext uri="{BB962C8B-B14F-4D97-AF65-F5344CB8AC3E}">
        <p14:creationId xmlns:p14="http://schemas.microsoft.com/office/powerpoint/2010/main" val="503345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Ergiebig ist weiterhin die Forderung nach einem Darstellungswechsel</a:t>
            </a:r>
            <a:r>
              <a:rPr lang="de-DE" baseline="0" dirty="0" smtClean="0"/>
              <a:t> vom Zahlsymbol zu den anderen Darstellungsebenen</a:t>
            </a:r>
            <a:r>
              <a:rPr lang="de-DE" dirty="0" smtClean="0"/>
              <a:t>, wenn die Zahlen größer und damit nicht mehr abzählbar darstellbar sind.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Die</a:t>
            </a:r>
            <a:r>
              <a:rPr lang="de-DE" baseline="0" dirty="0" smtClean="0"/>
              <a:t> Bilder hier verdeutlichen, dass den Lernenden die Zahl 600 als große Zahl präsent ist, die z. B. über den bekannten Zahlenstrahl/das bekannte Material hinausgeht und rechts davon eine Position besitzt (Bild oben) oder eine Menge von vielen Objekten ausmacht (das Kind hat beim Zeichnen nicht mehr gezählt, sondern wollte einfach ‚viele Striche‘ andeuten).</a:t>
            </a: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10482658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solidFill>
                  <a:schemeClr val="accent1">
                    <a:satOff val="-3355"/>
                    <a:lumOff val="26614"/>
                  </a:schemeClr>
                </a:solidFill>
              </a:rPr>
              <a:t>Als vertiefende Aufgabe </a:t>
            </a:r>
            <a:r>
              <a:rPr lang="de-DE" dirty="0" smtClean="0"/>
              <a:t>erhalten die TN den Auftrag, die Aktivität selbst mit eigenen Lernenden durchzuführen. </a:t>
            </a:r>
          </a:p>
          <a:p>
            <a:r>
              <a:rPr lang="de-DE" dirty="0" smtClean="0"/>
              <a:t>Dazu finden sich Arbeitsauftrag und ggf. Kopiervorlage in </a:t>
            </a:r>
            <a:r>
              <a:rPr lang="de-DE" dirty="0" smtClean="0">
                <a:solidFill>
                  <a:schemeClr val="accent2"/>
                </a:solidFill>
              </a:rPr>
              <a:t>ABL_4_Vertiefende Aufgabe.</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2172839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sz="2000">
                <a:latin typeface="Lucida Grande"/>
                <a:ea typeface="Lucida Grande"/>
                <a:cs typeface="Lucida Grande"/>
                <a:sym typeface="Lucida Grande"/>
              </a:defRPr>
            </a:pPr>
            <a:r>
              <a:rPr lang="de-DE" dirty="0" smtClean="0"/>
              <a:t>Für den Aufbau einer kardinalen Vorstellung von Zahlen (welche eine zentrale Rolle für das Mathematiklernen einnimmt) ist eine flexible Darstellung von Zahlen wichtig. Gerade eine Orientierung an Konventionen, die fachlich nicht fundiert sind, kann hinderlich sein bzw. den Erwerb von Zahlvorstellungen verhindern. </a:t>
            </a:r>
          </a:p>
          <a:p>
            <a:pPr>
              <a:lnSpc>
                <a:spcPct val="100000"/>
              </a:lnSpc>
              <a:defRPr sz="2000">
                <a:latin typeface="Lucida Grande"/>
                <a:ea typeface="Lucida Grande"/>
                <a:cs typeface="Lucida Grande"/>
                <a:sym typeface="Lucida Grande"/>
              </a:defRPr>
            </a:pPr>
            <a:endParaRPr lang="de-DE" dirty="0" smtClean="0"/>
          </a:p>
          <a:p>
            <a:pPr>
              <a:lnSpc>
                <a:spcPct val="100000"/>
              </a:lnSpc>
              <a:defRPr sz="2000">
                <a:latin typeface="Lucida Grande"/>
                <a:ea typeface="Lucida Grande"/>
                <a:cs typeface="Lucida Grande"/>
                <a:sym typeface="Lucida Grande"/>
              </a:defRPr>
            </a:pPr>
            <a:r>
              <a:rPr lang="de-DE" dirty="0" smtClean="0"/>
              <a:t>Lernen Kinder beispielsweise, dass die 7 immer in einer Reihe gelegt werden muss, dann ist es nicht verwunderlich, dass für diese Kinder die Zahl 7 eine feste Position auf dem 20er-Feld einnimmt und </a:t>
            </a:r>
            <a:r>
              <a:rPr lang="de-DE" dirty="0" err="1" smtClean="0"/>
              <a:t>ordinale</a:t>
            </a:r>
            <a:r>
              <a:rPr lang="de-DE" dirty="0" smtClean="0"/>
              <a:t> (das wievielte Plättchen) und kardinale Blickwinkel vermischt werden. </a:t>
            </a:r>
          </a:p>
          <a:p>
            <a:pPr>
              <a:lnSpc>
                <a:spcPct val="100000"/>
              </a:lnSpc>
              <a:defRPr sz="2000">
                <a:latin typeface="Lucida Grande"/>
                <a:ea typeface="Lucida Grande"/>
                <a:cs typeface="Lucida Grande"/>
                <a:sym typeface="Lucida Grande"/>
              </a:defRPr>
            </a:pPr>
            <a:endParaRPr lang="de-DE" dirty="0" smtClean="0"/>
          </a:p>
          <a:p>
            <a:pPr>
              <a:lnSpc>
                <a:spcPct val="100000"/>
              </a:lnSpc>
              <a:defRPr sz="2000">
                <a:latin typeface="Lucida Grande"/>
                <a:ea typeface="Lucida Grande"/>
                <a:cs typeface="Lucida Grande"/>
                <a:sym typeface="Lucida Grande"/>
              </a:defRPr>
            </a:pPr>
            <a:r>
              <a:rPr lang="de-DE" dirty="0" smtClean="0"/>
              <a:t>Kardinal gedeutet bleiben es immer 7 Plättchen, egal wie sie angeordnet sind und unterschiedliche Darstellungen sind möglich und wichtig.</a:t>
            </a:r>
          </a:p>
          <a:p>
            <a:pPr>
              <a:lnSpc>
                <a:spcPct val="100000"/>
              </a:lnSpc>
              <a:defRPr sz="2000">
                <a:latin typeface="Lucida Grande"/>
                <a:ea typeface="Lucida Grande"/>
                <a:cs typeface="Lucida Grande"/>
                <a:sym typeface="Lucida Grande"/>
              </a:defRPr>
            </a:pPr>
            <a:endParaRPr lang="de-DE" dirty="0" smtClean="0"/>
          </a:p>
          <a:p>
            <a:pPr>
              <a:lnSpc>
                <a:spcPct val="100000"/>
              </a:lnSpc>
              <a:defRPr sz="2000">
                <a:latin typeface="Lucida Grande"/>
                <a:ea typeface="Lucida Grande"/>
                <a:cs typeface="Lucida Grande"/>
                <a:sym typeface="Lucida Grande"/>
              </a:defRPr>
            </a:pPr>
            <a:r>
              <a:rPr lang="de-DE" dirty="0" smtClean="0"/>
              <a:t>Konventionen müssen hinterfragt werden: Sind sie mathematisch gerechtfertigt oder schränken sie die Deutung oder den Handlungsspielraum der Kinder unnötig ein?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39459187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verschiedenen Darstellungen heben unterschiedliche Facetten hervor, </a:t>
            </a:r>
          </a:p>
          <a:p>
            <a:r>
              <a:rPr lang="de-DE" dirty="0" smtClean="0"/>
              <a:t>z. B. unten rechts eignet sich am besten, um die 7 als ungerade Zahl darzustellen.</a:t>
            </a:r>
          </a:p>
          <a:p>
            <a:endParaRPr lang="de-DE" dirty="0" smtClean="0"/>
          </a:p>
          <a:p>
            <a:r>
              <a:rPr lang="de-DE" dirty="0" smtClean="0"/>
              <a:t>Konventionen, die mathematisch nicht gerechtfertigt sind, und auch nicht erläutert werden, können die Kinder verunsichern statt ihnen (wie oftmals bei lernschwächeren Kindern</a:t>
            </a:r>
            <a:r>
              <a:rPr lang="de-DE" baseline="0" dirty="0" smtClean="0"/>
              <a:t> vermutet) Orientierung geben, denn dann gilt es wiederum unverstandene Regeln zu akzeptieren</a:t>
            </a:r>
            <a:r>
              <a:rPr lang="de-DE" dirty="0" smtClean="0"/>
              <a: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2935982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Auch bei derselben Darstellung kann unterschiedlich gedeutet werden. Die Deutungen sind nicht nur zuzulassen, sondern auch hervorzuheben. </a:t>
            </a:r>
          </a:p>
          <a:p>
            <a:r>
              <a:rPr lang="de-DE" dirty="0" smtClean="0"/>
              <a:t>Flexible Deutungen lassen sich nur im Austausch mit alternativen Sichtweisen bereichern und weiterentwickeln. </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2482279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Mögliche Thematisierung im Unterricht:</a:t>
            </a:r>
          </a:p>
          <a:p>
            <a:r>
              <a:rPr lang="de-DE" dirty="0" smtClean="0"/>
              <a:t>Die Lernenden sehen an der Tafel die 13 Plättchen auf dem Zwanzigerfeld dargestellt sowie 5 </a:t>
            </a:r>
            <a:r>
              <a:rPr lang="de-DE" dirty="0" err="1" smtClean="0"/>
              <a:t>Termkarten</a:t>
            </a:r>
            <a:r>
              <a:rPr lang="de-DE" dirty="0" smtClean="0"/>
              <a:t>. Sie sollen einen Klebepunkt auf die Karte mit dem Term kleben, von dem sie denken, dass er am besten zu den Plättchen auf dem Feld passt. </a:t>
            </a:r>
          </a:p>
          <a:p>
            <a:endParaRPr lang="de-DE" dirty="0" smtClean="0"/>
          </a:p>
          <a:p>
            <a:r>
              <a:rPr lang="de-DE" dirty="0" smtClean="0"/>
              <a:t>Die Auflistung links zeigt das Ergebnis in einer Klasse. Mit 4 Klebepunkten wurde nicht der vermeintliche Standardwert (10+3), sondern 5+3+5 am häufigsten gewählt. Die verschiedenen Deutungen können nun gemeinsam reflektiert werden (alle Kinder haben durch ihren Klebepunkt eine Zuordnung vorgenommen). Der Junge auf dem Bild zeigt seine Deutung entsprechend der roten Striche (d. h. er zieht</a:t>
            </a:r>
            <a:r>
              <a:rPr lang="de-DE" baseline="0" dirty="0" smtClean="0"/>
              <a:t> mit</a:t>
            </a:r>
            <a:r>
              <a:rPr lang="de-DE" dirty="0" smtClean="0"/>
              <a:t> seinen Hände an diesen Strichen eine Trennlinie,</a:t>
            </a:r>
            <a:r>
              <a:rPr lang="de-DE" baseline="0" dirty="0" smtClean="0"/>
              <a:t> um die Mengen in Teilmengen zu zerlegen)</a:t>
            </a:r>
            <a:r>
              <a:rPr lang="de-DE" dirty="0" smtClean="0"/>
              <a:t>. Ein weiteres Mädchen kommt an die Tafel und hat den gleichen Term 5+3+5 entsprechend der grünen Striche gedeutet. Die Lehrerin hebt die individuellen Sichtweisen hervor, indem sie Interesse an den verschiedenen Deutungen der Kinder signalisiert. Durch eine solche Behandlung im Unterricht kann eine Kultur entstehen, in welcher Kinder ihre flexiblen Sichtweisen einbringen und diese gewürdigt wissen.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5273155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Es lassen sich weiterhin viele Aufgaben mit ähnlicher Zielsetzung im Unterricht einbinden. Fazit: Hier werden Kinder von Anfang an angeregt, Beziehungen zwischen Zahlen in den Blick zu nehmen und geschickt und schnell Anzahlen zu bestimmen und sich vom Abzählen zu lösen.</a:t>
            </a:r>
          </a:p>
          <a:p>
            <a:endParaRPr lang="de-DE" dirty="0" smtClean="0"/>
          </a:p>
          <a:p>
            <a:r>
              <a:rPr lang="de-DE" dirty="0" smtClean="0"/>
              <a:t>Ggf. kann eine </a:t>
            </a:r>
            <a:r>
              <a:rPr lang="de-DE" dirty="0" smtClean="0">
                <a:solidFill>
                  <a:schemeClr val="accent1">
                    <a:satOff val="-3355"/>
                    <a:lumOff val="26614"/>
                  </a:schemeClr>
                </a:solidFill>
              </a:rPr>
              <a:t>kleine Aktivität mit 20er-Feld + Plättchen </a:t>
            </a:r>
            <a:r>
              <a:rPr lang="de-DE" dirty="0" smtClean="0"/>
              <a:t>durchgeführt werden: schnelles Sehen auf dem 20er-Feld, gegenseitiges Aufgabenstellen erproben.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23115105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In den vorherigen Folien wurde bereits die Bedeutung einer Struktur bei der Deutung von Darstellungen sichtbar. Diese nutzen wir auch bei der Anzahlerfassung. Dies bietet somit eine Alternative zum Abzählen. Wie dies geschehen kann, erfahren die TN im Folgenden durch das kleine Experiment.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31530364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1">
                    <a:satOff val="-3355"/>
                    <a:lumOff val="26614"/>
                  </a:schemeClr>
                </a:solidFill>
              </a:defRPr>
            </a:pPr>
            <a:r>
              <a:rPr lang="de-DE" dirty="0" smtClean="0"/>
              <a:t>Aktivität: (Die Muster werden durch Klicken jeweils für ein paar Sekunden eingeblendet</a:t>
            </a:r>
            <a:r>
              <a:rPr lang="de-DE" baseline="0" dirty="0" smtClean="0"/>
              <a:t> und verschwinden dann wieder.)</a:t>
            </a:r>
            <a:endParaRPr lang="de-DE" dirty="0" smtClean="0"/>
          </a:p>
          <a:p>
            <a:r>
              <a:rPr lang="de-DE" dirty="0" smtClean="0"/>
              <a:t>Die genannten Anzahlen werden nach jedem Aufblinken der Muster nur gesammelt, nicht bewertet. Es wird jeweils nach dem Vorgehen gefragt. Es kann ebenso nach den Anzahlen von roten und blauen Punkten gefragt werden.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4177862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a:solidFill>
                  <a:schemeClr val="accent1">
                    <a:satOff val="-3355"/>
                    <a:lumOff val="26614"/>
                  </a:schemeClr>
                </a:solidFill>
              </a:defRPr>
            </a:pPr>
            <a:r>
              <a:rPr lang="de-DE" dirty="0" smtClean="0"/>
              <a:t>Aktivität:</a:t>
            </a:r>
          </a:p>
          <a:p>
            <a:r>
              <a:rPr lang="de-DE" dirty="0" smtClean="0"/>
              <a:t>Die Strukturnutzung der Teilnehmer*innen wird besprochen:</a:t>
            </a:r>
          </a:p>
          <a:p>
            <a:r>
              <a:rPr lang="de-DE" dirty="0" smtClean="0"/>
              <a:t>-  Würfelbilder,</a:t>
            </a:r>
            <a:r>
              <a:rPr lang="de-DE" baseline="0" dirty="0" smtClean="0"/>
              <a:t> </a:t>
            </a:r>
          </a:p>
          <a:p>
            <a:pPr marL="171450" indent="-171450">
              <a:buFontTx/>
              <a:buChar char="-"/>
            </a:pPr>
            <a:r>
              <a:rPr lang="de-DE" baseline="0" dirty="0" smtClean="0"/>
              <a:t>multiplikative Struktur (3 · 3) und dabei ergänzend (9 - 5 als Würfelfünf) sind 4 rote Punkte</a:t>
            </a:r>
          </a:p>
          <a:p>
            <a:pPr marL="171450" indent="-171450">
              <a:buFontTx/>
              <a:buChar char="-"/>
            </a:pPr>
            <a:r>
              <a:rPr lang="de-DE" baseline="0" dirty="0" smtClean="0"/>
              <a:t>Vergleichende Anzahlen (4) und dann durch Dreiecksstruktur ‚immer einer weniger‘ </a:t>
            </a:r>
            <a:br>
              <a:rPr lang="de-DE" baseline="0" dirty="0" smtClean="0"/>
            </a:br>
            <a:r>
              <a:rPr lang="de-DE" baseline="0" dirty="0" smtClean="0"/>
              <a:t>-&gt; addiert: 4 + 3 + 2 + 1 = 10</a:t>
            </a:r>
          </a:p>
          <a:p>
            <a:pPr marL="171450" indent="-171450">
              <a:buFontTx/>
              <a:buChar char="-"/>
            </a:pPr>
            <a:r>
              <a:rPr lang="de-DE" baseline="0" dirty="0" smtClean="0"/>
              <a:t>Häufige Antwort: Kraft der Fünf : 5 + 5 + 1 = 11 – An dieser Stelle verlassen sich die TN darauf, dass hier eigentlich ein Zehnerstreifen erscheinen müsste. Kinder sollten sich auf diese Struktur natürlich auch verlassen können, ohne nachzuzählen. Hier wird aber absichtlich zur Bewusstmachung nur ein 8er-Streifen, also 4 + 4 + 1 eingeblendet.</a:t>
            </a:r>
            <a:endParaRPr lang="de-DE" baseline="0" dirty="0"/>
          </a:p>
          <a:p>
            <a:pPr marL="0" indent="0">
              <a:buFontTx/>
              <a:buNone/>
            </a:pPr>
            <a:endParaRPr lang="de-DE" baseline="0" dirty="0" smtClean="0"/>
          </a:p>
          <a:p>
            <a:pPr marL="171450" indent="-171450">
              <a:buFontTx/>
              <a:buChar char="-"/>
            </a:pPr>
            <a:r>
              <a:rPr lang="de-DE" baseline="0" dirty="0" smtClean="0"/>
              <a:t>Zusammenfassung: Bedeutung simultaner und quasi-simultaner Zahlerfassung herausstellen. Strukturieren und schnelles Sehen ist wichtig und muss von Anfang an als Alternative zum Abzählen behandelt werden.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3481029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a:t>
            </a:fld>
            <a:endParaRPr lang="de-DE"/>
          </a:p>
        </p:txBody>
      </p:sp>
    </p:spTree>
    <p:extLst>
      <p:ext uri="{BB962C8B-B14F-4D97-AF65-F5344CB8AC3E}">
        <p14:creationId xmlns:p14="http://schemas.microsoft.com/office/powerpoint/2010/main" val="16049356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dirty="0" smtClean="0">
                <a:latin typeface="Times New Roman" panose="02020603050405020304" pitchFamily="18" charset="0"/>
                <a:cs typeface="Times New Roman" panose="02020603050405020304" pitchFamily="18" charset="0"/>
              </a:rPr>
              <a:t>Aufgrund der Bedeutsamkeit nimmt das schnelle Sehen von Anzahlen auch im Anfangsunterricht einen zentralen Platz ein. Hier sind zwei Beispiele mit Steinen und Plättchen dargestellt. </a:t>
            </a:r>
          </a:p>
          <a:p>
            <a:endParaRPr lang="de-DE" sz="1100" dirty="0" smtClean="0">
              <a:latin typeface="Times New Roman" panose="02020603050405020304" pitchFamily="18" charset="0"/>
              <a:cs typeface="Times New Roman" panose="02020603050405020304" pitchFamily="18" charset="0"/>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30011224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Auch Kinder mit dem Förderschwerpunkt ‚Sehen‘ müssen Anzahlen strukturiert erfassen</a:t>
            </a:r>
            <a:r>
              <a:rPr lang="de-DE" baseline="0" dirty="0" smtClean="0"/>
              <a:t> (aber eben nicht mit den Augen sondern Tasten und Hören)</a:t>
            </a:r>
            <a:r>
              <a:rPr lang="de-DE" dirty="0" smtClean="0"/>
              <a:t>, da dies auch für sie eine fundamentale Basis für das Mathematiklernen (z. B. Teil-Ganzes-Konzept etc.) ist. </a:t>
            </a:r>
          </a:p>
          <a:p>
            <a:r>
              <a:rPr lang="de-DE" dirty="0" smtClean="0"/>
              <a:t>Da Tasten und Hören aber sukzessiv wahrgenommen werden und nicht auf ‚einen Blick‘ erfasst werden können, erfordert es hier besondere Anstrengung und eine besondere Thematisierung. </a:t>
            </a:r>
          </a:p>
          <a:p>
            <a:r>
              <a:rPr lang="de-DE" dirty="0" smtClean="0"/>
              <a:t>Zentral und wichtig ist hier, dass es für das Lernen von Mathematik der gleichen Kompetenz sehender und nicht-sehender Kinder bedarf (nämlich das strukturierte</a:t>
            </a:r>
            <a:r>
              <a:rPr lang="de-DE" baseline="0" dirty="0" smtClean="0"/>
              <a:t> Erfassen von Anzahlen)</a:t>
            </a:r>
            <a:r>
              <a:rPr lang="de-DE" dirty="0" smtClean="0"/>
              <a:t>, dies aber individuell je nach Förderschwerpunkt und individuellen Gegebenheiten des Kindes gefördert werden muss.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3830443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t>Das DZLM-Projekt ‚Mathe Inklusiv mit PIKAS‘ gibt Anregungen für die Förderung der Anzahlerfassung im inklusiven Mathematikunterricht (</a:t>
            </a:r>
            <a:r>
              <a:rPr lang="de-DE" sz="1200" dirty="0" smtClean="0">
                <a:solidFill>
                  <a:schemeClr val="tx2"/>
                </a:solidFill>
                <a:latin typeface="Calibri" panose="020F0502020204030204" pitchFamily="34" charset="0"/>
                <a:hlinkClick r:id="rId3"/>
              </a:rPr>
              <a:t>www.pikas-mi.dzlm.de</a:t>
            </a:r>
            <a:r>
              <a:rPr lang="de-DE" sz="1200" dirty="0" smtClean="0">
                <a:solidFill>
                  <a:schemeClr val="tx2"/>
                </a:solidFill>
                <a:latin typeface="Calibri" panose="020F0502020204030204" pitchFamily="34" charset="0"/>
              </a:rPr>
              <a:t>)</a:t>
            </a:r>
            <a:r>
              <a:rPr lang="de-DE" dirty="0" smtClean="0"/>
              <a:t>. </a:t>
            </a:r>
          </a:p>
          <a:p>
            <a:r>
              <a:rPr lang="de-DE" dirty="0" smtClean="0"/>
              <a:t>Es wird jeweils die Basis-Aufgabe als gemeinsamer Ausgangspunkt dargestellt. </a:t>
            </a:r>
          </a:p>
          <a:p>
            <a:r>
              <a:rPr lang="de-DE" dirty="0" smtClean="0"/>
              <a:t>Dann werden Hinweise zur Reduktion (also vereinfachte Aufgaben)</a:t>
            </a:r>
            <a:r>
              <a:rPr lang="de-DE" baseline="0" dirty="0" smtClean="0"/>
              <a:t> </a:t>
            </a:r>
            <a:r>
              <a:rPr lang="de-DE" dirty="0" smtClean="0"/>
              <a:t>und zur Erweiterung (mit schwierigeren Aufgaben) gegeben, welche Differenzierungen für die inklusive heterogene Klasse bereitstellen. Bei individuellen Unterstützungsmaßnahmen werden insbesondere Hinweise für die Förderschwerpunkte und zu berücksichtigende Aufbereitungen hinsichtlich Materialien usw. gegeben. Diese Punkte werden im Folgenden näher vorgestellt.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37788964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In der Basisaufgabe geht es um die Frage ‚Wie viele siehst du?‘ und dabei um das schnelle Sehen von Plättchen, aber andersherum auch um das Legen von Anzahlen, so dass ein schnelles Sehen möglich ist.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7737541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Eine weitere Aktivität kann es sein, Punktdarstellungen hinsichtlich dieses Kriteriums sortieren zu lassen. Die Einordnung (die in den hier abgebildeten Gruppen unterschiedlich erfolgte) muss anschließend begründet werden.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1259652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Zum Einüben des schnellen Sehens können andere Aufgaben und Sortierungen vorgenommen werden. Dabei stellt die Zahl 7 natürlich nur ein Beispiel dar.</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31571001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Von dieser Aufgabenstellung aus sind verschiedene Reduktionsmöglichkeiten denkbar, die es allen Kindern erlauben, sich im Rahmen der Grundfrage zu beschäftigen. Hier wurde das Material angepasst, indem dickere Holzplättchen verwendet werden. Es können Muster auf oder neben einer Vorlage gelegt werden. Geübt wird der Blick für Raum-Lage-Beziehungen der Plättchen und das entsprechende Legen von Plättchen zur Herstellung eines Musters.</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67090049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Die Aufgabenstellung ‚Ergänze das Muster so, dass es 7 sieben sind.‘ kann eine weitere reduzierte Anforderung sein.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24219779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Die gleiche Basisaufgabe bietet andererseits Potential nach oben für beliebig schwierige Aufgabenstellungen. So können die Anforderungen an die Muster (durch die Einforderung bestimmter Eigenschaften) höher</a:t>
            </a:r>
            <a:r>
              <a:rPr lang="de-DE" baseline="0" dirty="0" smtClean="0"/>
              <a:t> werden</a:t>
            </a:r>
            <a:r>
              <a:rPr lang="de-DE" dirty="0" smtClean="0"/>
              <a:t> oder kombinatorische Fragestellungen eingebettet werden.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23039499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Beispielsweise kann eine weitere Aufgabe auch das Finden von Zerlegungen und Aufgaben sein.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935513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Zu Beginn wird an dieser Stelle Transparenz über Ziele des Bausteins gegeben </a:t>
            </a:r>
            <a:r>
              <a:rPr lang="de-DE" sz="1200" kern="1200" baseline="0" dirty="0" smtClean="0">
                <a:solidFill>
                  <a:schemeClr val="tx1"/>
                </a:solidFill>
                <a:latin typeface="Arial" charset="0"/>
                <a:ea typeface="ＭＳ Ｐゴシック" charset="-128"/>
                <a:cs typeface="ＭＳ Ｐゴシック" charset="-128"/>
              </a:rPr>
              <a:t>und die Motivation für die Zielgruppe entsprechend herausgestellt (warum ist das wichtig). </a:t>
            </a:r>
            <a:endParaRPr lang="de-DE" sz="1200" kern="1200" dirty="0">
              <a:solidFill>
                <a:schemeClr val="tx1"/>
              </a:solidFill>
              <a:latin typeface="Arial" charset="0"/>
              <a:ea typeface="ＭＳ Ｐゴシック" charset="-128"/>
              <a:cs typeface="ＭＳ Ｐゴシック" charset="-128"/>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9349731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a:latin typeface="Lucida Grande"/>
                <a:ea typeface="Lucida Grande"/>
                <a:cs typeface="Lucida Grande"/>
                <a:sym typeface="Lucida Grande"/>
              </a:defRPr>
            </a:pPr>
            <a:r>
              <a:rPr lang="de-DE" dirty="0" smtClean="0"/>
              <a:t>Individuelle Unterstützungsmaßnahmen können in der Aufbereitung des Materials oder auch zum Beispiel in der Art der Dokumentation liegen. </a:t>
            </a:r>
          </a:p>
          <a:p>
            <a:pPr>
              <a:lnSpc>
                <a:spcPct val="100000"/>
              </a:lnSpc>
              <a:defRPr>
                <a:latin typeface="Lucida Grande"/>
                <a:ea typeface="Lucida Grande"/>
                <a:cs typeface="Lucida Grande"/>
                <a:sym typeface="Lucida Grande"/>
              </a:defRPr>
            </a:pPr>
            <a:r>
              <a:rPr lang="de-DE" dirty="0" smtClean="0"/>
              <a:t>Dies ermöglicht es, individuelle Hürden aufzufangen (z. B.</a:t>
            </a:r>
            <a:r>
              <a:rPr lang="de-DE" baseline="0" dirty="0" smtClean="0"/>
              <a:t> motorische Schwierigkeiten) </a:t>
            </a:r>
            <a:r>
              <a:rPr lang="de-DE" dirty="0" smtClean="0"/>
              <a:t>und die wichtige Kompetenz der Anzahlerfassung und der Strukturierung von Mengen von allen Kindern auf unterschiedlichem Niveau erarbeiten zu lassen.</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21331295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Wichtig ist die parallele Förderung der Sprache </a:t>
            </a:r>
            <a:r>
              <a:rPr lang="de-DE" sz="1200" kern="1200" dirty="0" smtClean="0">
                <a:solidFill>
                  <a:schemeClr val="tx1"/>
                </a:solidFill>
                <a:effectLst/>
                <a:latin typeface="Arial" charset="0"/>
                <a:ea typeface="ＭＳ Ｐゴシック" charset="-128"/>
                <a:cs typeface="ＭＳ Ｐゴシック" charset="-128"/>
              </a:rPr>
              <a:t>–</a:t>
            </a:r>
            <a:r>
              <a:rPr lang="de-DE" dirty="0" smtClean="0"/>
              <a:t> nicht nur für die Kinder mit dem entsprechenden Förderbedarf. Bei diesem Beispiel sind Lagebeziehungen von Bedeutung, ohne welche die Lernenden nicht über ihre Muster kommunizieren können. Das Beispiel zeigt eine Aktivität aus dem Förderkommentar Sprache zum Zahlenbuch, in welchem die sprachliche Beschreibung von Mustern explizit thematisiert wird. </a:t>
            </a:r>
          </a:p>
          <a:p>
            <a:r>
              <a:rPr lang="de-DE" dirty="0" smtClean="0"/>
              <a:t>(mehr unter -&gt;</a:t>
            </a:r>
            <a:r>
              <a:rPr lang="de-DE" baseline="0" dirty="0" smtClean="0"/>
              <a:t> DZLM Modul Sprache)</a:t>
            </a: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3353593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a:latin typeface="Lucida Grande"/>
                <a:ea typeface="Lucida Grande"/>
                <a:cs typeface="Lucida Grande"/>
                <a:sym typeface="Lucida Grande"/>
              </a:defRPr>
            </a:pPr>
            <a:r>
              <a:rPr lang="de-DE" dirty="0" smtClean="0"/>
              <a:t>Erfordert die Verinnerlichung besondere Aufmerksamkeit, sind weitere Unterstützungen bei der Ablösung vom Material wichtig.</a:t>
            </a:r>
          </a:p>
          <a:p>
            <a:pPr>
              <a:lnSpc>
                <a:spcPct val="100000"/>
              </a:lnSpc>
              <a:defRPr>
                <a:latin typeface="Lucida Grande"/>
                <a:ea typeface="Lucida Grande"/>
                <a:cs typeface="Lucida Grande"/>
                <a:sym typeface="Lucida Grande"/>
              </a:defRPr>
            </a:pP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28987914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a:latin typeface="Lucida Grande"/>
                <a:ea typeface="Lucida Grande"/>
                <a:cs typeface="Lucida Grande"/>
                <a:sym typeface="Lucida Grande"/>
              </a:defRPr>
            </a:pPr>
            <a:r>
              <a:rPr lang="de-DE" dirty="0" smtClean="0"/>
              <a:t>Das Spiel ‚7 auf einen Blick‘, welches in der Frühförderung eingesetzt wird, kann eine Ergänzung zur besonderen Unterstützung bei der Automatisierung der Anzahlerfassung sein.</a:t>
            </a:r>
          </a:p>
          <a:p>
            <a:pPr>
              <a:lnSpc>
                <a:spcPct val="100000"/>
              </a:lnSpc>
              <a:defRPr>
                <a:latin typeface="Lucida Grande"/>
                <a:ea typeface="Lucida Grande"/>
                <a:cs typeface="Lucida Grande"/>
                <a:sym typeface="Lucida Grande"/>
              </a:defRPr>
            </a:pPr>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28195922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nSpc>
                <a:spcPct val="100000"/>
              </a:lnSpc>
              <a:defRPr>
                <a:latin typeface="Lucida Grande"/>
                <a:ea typeface="Lucida Grande"/>
                <a:cs typeface="Lucida Grande"/>
                <a:sym typeface="Lucida Grande"/>
              </a:defRPr>
            </a:pPr>
            <a:r>
              <a:rPr lang="de-DE" dirty="0" smtClean="0"/>
              <a:t>Verweis auf Fortsetzung:</a:t>
            </a:r>
          </a:p>
          <a:p>
            <a:pPr>
              <a:lnSpc>
                <a:spcPct val="100000"/>
              </a:lnSpc>
              <a:defRPr>
                <a:latin typeface="Lucida Grande"/>
                <a:ea typeface="Lucida Grande"/>
                <a:cs typeface="Lucida Grande"/>
                <a:sym typeface="Lucida Grande"/>
              </a:defRPr>
            </a:pPr>
            <a:r>
              <a:rPr lang="de-DE" dirty="0" smtClean="0"/>
              <a:t>Die vorherigen Folien zeigten die Anzahlerfassung von strukturierten Anzahlen </a:t>
            </a:r>
            <a:r>
              <a:rPr lang="de-DE" sz="1200" kern="1200" dirty="0" smtClean="0">
                <a:solidFill>
                  <a:schemeClr val="tx1"/>
                </a:solidFill>
                <a:effectLst/>
                <a:latin typeface="Arial" charset="0"/>
                <a:ea typeface="ＭＳ Ｐゴシック" charset="-128"/>
                <a:cs typeface="ＭＳ Ｐゴシック" charset="-128"/>
                <a:sym typeface="Lucida Grande"/>
              </a:rPr>
              <a:t>–</a:t>
            </a:r>
            <a:r>
              <a:rPr lang="de-DE" dirty="0" smtClean="0"/>
              <a:t> jedoch ohne didaktische 5er- und 10-er-Strukturierung. Dies stellt den ersten Zugang zur quasi-simultanen Anzahlerfassung dar. Die Idee des schnellen Sehens und der Nutzung von Strukturen sowie der Erfassung von Anzahlbeziehungen sind unbedingt auch in höheren Zahlenräumen </a:t>
            </a:r>
            <a:r>
              <a:rPr lang="de-DE" sz="1200" kern="1200" dirty="0" smtClean="0">
                <a:solidFill>
                  <a:schemeClr val="tx1"/>
                </a:solidFill>
                <a:effectLst/>
                <a:latin typeface="Arial" charset="0"/>
                <a:ea typeface="ＭＳ Ｐゴシック" charset="-128"/>
                <a:cs typeface="ＭＳ Ｐゴシック" charset="-128"/>
                <a:sym typeface="Lucida Grande"/>
              </a:rPr>
              <a:t>–</a:t>
            </a:r>
            <a:r>
              <a:rPr lang="de-DE" dirty="0" smtClean="0"/>
              <a:t> dann unter Ausnutzung von dekadisch strukturiertem Material </a:t>
            </a:r>
            <a:r>
              <a:rPr lang="de-DE" sz="1200" kern="1200" dirty="0" smtClean="0">
                <a:solidFill>
                  <a:schemeClr val="tx1"/>
                </a:solidFill>
                <a:effectLst/>
                <a:latin typeface="Arial" charset="0"/>
                <a:ea typeface="ＭＳ Ｐゴシック" charset="-128"/>
                <a:cs typeface="ＭＳ Ｐゴシック" charset="-128"/>
                <a:sym typeface="Lucida Grande"/>
              </a:rPr>
              <a:t>–</a:t>
            </a:r>
            <a:r>
              <a:rPr lang="de-DE" dirty="0" smtClean="0"/>
              <a:t> fortzuführen. </a:t>
            </a:r>
          </a:p>
          <a:p>
            <a:pPr>
              <a:lnSpc>
                <a:spcPct val="100000"/>
              </a:lnSpc>
              <a:defRPr>
                <a:latin typeface="Lucida Grande"/>
                <a:ea typeface="Lucida Grande"/>
                <a:cs typeface="Lucida Grande"/>
                <a:sym typeface="Lucida Grande"/>
              </a:defRPr>
            </a:pPr>
            <a:r>
              <a:rPr lang="de-DE" dirty="0" smtClean="0"/>
              <a:t>Die Aktivitäten und Förderhinweise für den inklusiven Unterricht sind dann aber von der Idee her analog zu durchdenken. (Hier auch Verweis auf Mathe Inklusiv).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10453746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Rückblick über den zweiten Abschnitt. Zeit für Fragen und Anmerkungen geben.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36523505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18312717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Den TN wird abschließend die Möglichkeit der Reflexion und des Feedbacks gegeben. Bei Bedarf können weitere Sprechblasen aufgenommen werden.</a:t>
            </a:r>
          </a:p>
          <a:p>
            <a:endParaRPr lang="de-DE" dirty="0" smtClean="0"/>
          </a:p>
          <a:p>
            <a:r>
              <a:rPr lang="de-DE" dirty="0" smtClean="0"/>
              <a:t>Diese Folie wird gelöscht, wenn auf diesen Baustein in einer Kombination direkt ein anderer Baustein (z. B. wie empfohlen: Zahlbeziehungen) am gleichen Tag folgt.</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3224490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smtClean="0"/>
              <a:t>1. Der Abschnitt ‚Zahlaspekte’ befasst sich grundlegend mit der Idee, dass Zahlen in verschiedenen Kontexten ganz unterschiedliche Bedeutungen tragen können. Die Kompetenz, Zahlen unterschiedlich und flexibel zu deuten, ist zentral für die Begegnung mit Zahlen bereits vor der Grundschule und von dort an zentral für das weitere Mathematiklernen. Die hier gewonnen Erkenntnisse sind wichtige Grundlage</a:t>
            </a:r>
            <a:r>
              <a:rPr lang="de-DE" baseline="0" dirty="0" smtClean="0"/>
              <a:t> für Baustein 2 </a:t>
            </a:r>
            <a:r>
              <a:rPr lang="de-DE" dirty="0" smtClean="0"/>
              <a:t>(Zahlbeziehungen)</a:t>
            </a:r>
            <a:r>
              <a:rPr lang="de-DE" baseline="0" dirty="0" smtClean="0"/>
              <a:t> und</a:t>
            </a:r>
            <a:r>
              <a:rPr lang="de-DE" dirty="0" smtClean="0"/>
              <a:t> ggf. für weitere Fortbildungen zum Operationsverständnis etc.</a:t>
            </a:r>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19330112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defRPr sz="1900">
                <a:solidFill>
                  <a:schemeClr val="accent2">
                    <a:hueOff val="-2473792"/>
                    <a:satOff val="-50209"/>
                    <a:lumOff val="23543"/>
                  </a:schemeClr>
                </a:solidFill>
              </a:defRPr>
            </a:pPr>
            <a:r>
              <a:rPr lang="de-DE" dirty="0" smtClean="0"/>
              <a:t>MATERIAL: Zu dieser Folie gibt es ein Handout ABL_2_Überblick über die Zahlaspekte</a:t>
            </a:r>
          </a:p>
          <a:p>
            <a:pPr>
              <a:defRPr sz="1900"/>
            </a:pPr>
            <a:r>
              <a:rPr lang="de-DE" dirty="0" smtClean="0"/>
              <a:t>Ziel: Wir müssen uns als Lehrkräfte der Vieldeutigkeit von Zahlen bewusst werden. </a:t>
            </a:r>
          </a:p>
          <a:p>
            <a:pPr marL="0" marR="0" indent="0" algn="l" defTabSz="914400" rtl="0" eaLnBrk="1" fontAlgn="base" latinLnBrk="0" hangingPunct="1">
              <a:lnSpc>
                <a:spcPct val="100000"/>
              </a:lnSpc>
              <a:spcBef>
                <a:spcPct val="30000"/>
              </a:spcBef>
              <a:spcAft>
                <a:spcPct val="0"/>
              </a:spcAft>
              <a:buClrTx/>
              <a:buSzTx/>
              <a:buFontTx/>
              <a:buNone/>
              <a:tabLst/>
              <a:defRPr sz="1900"/>
            </a:pPr>
            <a:r>
              <a:rPr lang="de-DE" dirty="0" smtClean="0"/>
              <a:t>Überblick über die Zahlaspekte geben (vgl. ggf. Krautjausen und Scherer 2007). An dieser Stelle bereits erläutern: Die Zahlaspekte sind nicht isoliert oder nacheinander zu betrachten, sondern beziehungsreich zu betrachten. Dies genauer erläutern am Beispiel 7: Unterschied zwischen einem kardinalen und </a:t>
            </a:r>
            <a:r>
              <a:rPr lang="de-DE" dirty="0" err="1" smtClean="0"/>
              <a:t>ordinalen</a:t>
            </a:r>
            <a:r>
              <a:rPr lang="de-DE" dirty="0" smtClean="0"/>
              <a:t> Blick</a:t>
            </a:r>
            <a:r>
              <a:rPr lang="de-DE" baseline="0" dirty="0" smtClean="0"/>
              <a:t> und Beziehungen zwischen den Darstellungen.</a:t>
            </a:r>
          </a:p>
          <a:p>
            <a:pPr marL="0" marR="0" indent="0" algn="l" defTabSz="914400" rtl="0" eaLnBrk="1" fontAlgn="base" latinLnBrk="0" hangingPunct="1">
              <a:lnSpc>
                <a:spcPct val="100000"/>
              </a:lnSpc>
              <a:spcBef>
                <a:spcPct val="30000"/>
              </a:spcBef>
              <a:spcAft>
                <a:spcPct val="0"/>
              </a:spcAft>
              <a:buClrTx/>
              <a:buSzTx/>
              <a:buFontTx/>
              <a:buNone/>
              <a:tabLst/>
              <a:defRPr sz="1900"/>
            </a:pPr>
            <a:endParaRPr lang="de-DE" dirty="0" smtClean="0"/>
          </a:p>
          <a:p>
            <a:pPr>
              <a:defRPr sz="1900"/>
            </a:pPr>
            <a:r>
              <a:rPr lang="de-DE" dirty="0" smtClean="0"/>
              <a:t>Eine einseitige Fokussierung kann zu einem einseitigen Zahlverständnis führen. Dies führt zu typischen Problemen wie dem zählenden Rechnen: Wichtige Konzepte, wie z.B. das Teil-Ganzes-Konzept (vgl. Baustein ‚Zahlbeziehungen‘) können nicht ohne kardinales Zahlverständnis aufgebaut werden. </a:t>
            </a:r>
          </a:p>
          <a:p>
            <a:pPr>
              <a:defRPr sz="1900"/>
            </a:pP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3494186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Beispiele zeigen, wie die unterschiedlichen Zahlaspekte</a:t>
            </a:r>
            <a:r>
              <a:rPr lang="de-DE" baseline="0" dirty="0" smtClean="0"/>
              <a:t> im Zahlenbuch</a:t>
            </a:r>
            <a:r>
              <a:rPr lang="de-DE" dirty="0" smtClean="0"/>
              <a:t> thematisiert werden. Die Lehrkraft muss die Beziehungen zwischen den Zahlaspekten immer wieder anregen.</a:t>
            </a:r>
          </a:p>
          <a:p>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smtClean="0">
                <a:solidFill>
                  <a:srgbClr val="FF0000"/>
                </a:solidFill>
              </a:rPr>
              <a:t>Im ersten Bild werden die Zahlsymbole</a:t>
            </a:r>
            <a:r>
              <a:rPr lang="de-DE" baseline="0" dirty="0" smtClean="0">
                <a:solidFill>
                  <a:srgbClr val="FF0000"/>
                </a:solidFill>
              </a:rPr>
              <a:t> mit den Mengen verknüpft und verweisen so auf Anzahlen. Gleichzeitig wurden sie zunächst nach ihrer Reihenfolge ohne Mengenverweis auf dem Boden sortiert.</a:t>
            </a:r>
            <a:endParaRPr lang="de-DE" dirty="0" smtClean="0">
              <a:solidFill>
                <a:srgbClr val="FF0000"/>
              </a:solidFill>
            </a:endParaRPr>
          </a:p>
          <a:p>
            <a:endParaRPr lang="de-DE" dirty="0" smtClean="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454359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Verschiedene Aufgaben sprechen unterschiedliche Zahlaspekte an. Die Blitzrechenaufgabe</a:t>
            </a:r>
            <a:r>
              <a:rPr lang="de-DE" baseline="0" dirty="0" smtClean="0"/>
              <a:t> ‚Wie viele?‘ festigt den kardinalen, die Aufgabe ‚Zahlenreihe‘ den </a:t>
            </a:r>
            <a:r>
              <a:rPr lang="de-DE" baseline="0" dirty="0" err="1" smtClean="0"/>
              <a:t>ordinalen</a:t>
            </a:r>
            <a:r>
              <a:rPr lang="de-DE" baseline="0" dirty="0" smtClean="0"/>
              <a:t> Zahlaspekt.</a:t>
            </a:r>
          </a:p>
          <a:p>
            <a:r>
              <a:rPr lang="de-DE" baseline="0" dirty="0" smtClean="0"/>
              <a:t>Diese Folie zeigt zusätzlich zu den Folien 5 und 6 auf, dass auch bis zur Automatisierung hin mit verschiedenen Zahlaspekten gearbeitet werden muss um Zahlvorstellungen aufzubauen.</a:t>
            </a:r>
            <a:endParaRPr lang="de-DE" dirty="0" smtClean="0"/>
          </a:p>
          <a:p>
            <a:pPr>
              <a:defRPr sz="2000"/>
            </a:pPr>
            <a:endParaRPr lang="de-DE" dirty="0" smtClean="0"/>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3536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Anhand dieser Bilder aus dem Zahlenbuch 1 kann der Maßzahlaspekt aufgegriffen und kurz darauf eingegangen werden, welche Vorerfahrungen die Kinder erfahrungsgemäß mitbringen. </a:t>
            </a:r>
          </a:p>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2061901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emf"/><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Zwischenüberschrift+Text/Aufzählung">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1066" y="1124744"/>
            <a:ext cx="8427398" cy="288032"/>
          </a:xfrm>
        </p:spPr>
        <p:txBody>
          <a:bodyPr lIns="90000"/>
          <a:lstStyle>
            <a:lvl1pPr marL="0" indent="0">
              <a:spcAft>
                <a:spcPts val="1200"/>
              </a:spcAft>
              <a:buClr>
                <a:srgbClr val="CBB98A"/>
              </a:buClr>
              <a:buNone/>
              <a:defRPr b="0">
                <a:solidFill>
                  <a:srgbClr val="327A86"/>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smtClean="0"/>
              <a:t>Erste Ebene</a:t>
            </a:r>
            <a:endParaRPr lang="de-DE" dirty="0"/>
          </a:p>
          <a:p>
            <a:pPr lvl="1"/>
            <a:r>
              <a:rPr lang="de-DE" dirty="0"/>
              <a:t>Zweite Ebene</a:t>
            </a:r>
          </a:p>
          <a:p>
            <a:pPr lvl="2"/>
            <a:r>
              <a:rPr lang="de-DE" dirty="0"/>
              <a:t>Dritte Ebene</a:t>
            </a:r>
          </a:p>
        </p:txBody>
      </p:sp>
      <p:sp>
        <p:nvSpPr>
          <p:cNvPr id="6"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dirty="0" smtClean="0"/>
              <a:t>Zahlvorstellungen | </a:t>
            </a:r>
            <a:r>
              <a:rPr lang="de-DE" smtClean="0"/>
              <a:t>Baustein</a:t>
            </a:r>
            <a:r>
              <a:rPr lang="de-DE" baseline="0" smtClean="0"/>
              <a:t> 1</a:t>
            </a:r>
            <a:endParaRPr lang="de-DE" baseline="0" dirty="0" smtClean="0"/>
          </a:p>
          <a:p>
            <a:endParaRPr lang="de-DE" dirty="0"/>
          </a:p>
        </p:txBody>
      </p:sp>
    </p:spTree>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108000" y="3312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576665822"/>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Überschrift+Objekt">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
        <p:nvSpPr>
          <p:cNvPr id="11" name="Rectangle 8"/>
          <p:cNvSpPr>
            <a:spLocks noGrp="1" noChangeArrowheads="1"/>
          </p:cNvSpPr>
          <p:nvPr>
            <p:ph idx="1"/>
          </p:nvPr>
        </p:nvSpPr>
        <p:spPr bwMode="auto">
          <a:xfrm>
            <a:off x="323528" y="1124744"/>
            <a:ext cx="8424936" cy="5400600"/>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de-DE" dirty="0" smtClean="0"/>
              <a:t>Mastertextformat bearbeiten</a:t>
            </a:r>
          </a:p>
        </p:txBody>
      </p:sp>
      <p:sp>
        <p:nvSpPr>
          <p:cNvPr id="5"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dirty="0" smtClean="0"/>
              <a:t>Zahlvorstellungen | Baustein</a:t>
            </a:r>
            <a:r>
              <a:rPr lang="de-DE" baseline="0" dirty="0" smtClean="0"/>
              <a:t> 1</a:t>
            </a:r>
          </a:p>
          <a:p>
            <a:endParaRPr lang="de-DE" dirty="0"/>
          </a:p>
        </p:txBody>
      </p:sp>
    </p:spTree>
    <p:extLst>
      <p:ext uri="{BB962C8B-B14F-4D97-AF65-F5344CB8AC3E}">
        <p14:creationId xmlns:p14="http://schemas.microsoft.com/office/powerpoint/2010/main" val="190394095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ur Überschrift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smtClean="0"/>
              <a:t>Mastertitelformat bearbeiten</a:t>
            </a:r>
            <a:endParaRPr lang="de-DE" dirty="0"/>
          </a:p>
        </p:txBody>
      </p:sp>
      <p:sp>
        <p:nvSpPr>
          <p:cNvPr id="4" name="Textplatzhalter 9"/>
          <p:cNvSpPr txBox="1">
            <a:spLocks/>
          </p:cNvSpPr>
          <p:nvPr userDrawn="1"/>
        </p:nvSpPr>
        <p:spPr>
          <a:xfrm>
            <a:off x="3923928" y="32204"/>
            <a:ext cx="5012460" cy="169136"/>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00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r>
              <a:rPr lang="de-DE" dirty="0" smtClean="0"/>
              <a:t>Zahlvorstellungen | Baustein</a:t>
            </a:r>
            <a:r>
              <a:rPr lang="de-DE" baseline="0" dirty="0" smtClean="0"/>
              <a:t> 1</a:t>
            </a:r>
          </a:p>
          <a:p>
            <a:endParaRPr lang="de-DE" dirty="0"/>
          </a:p>
        </p:txBody>
      </p:sp>
    </p:spTree>
    <p:extLst>
      <p:ext uri="{BB962C8B-B14F-4D97-AF65-F5344CB8AC3E}">
        <p14:creationId xmlns:p14="http://schemas.microsoft.com/office/powerpoint/2010/main" val="192963389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elfolie mit Bild">
    <p:spTree>
      <p:nvGrpSpPr>
        <p:cNvPr id="1" name=""/>
        <p:cNvGrpSpPr/>
        <p:nvPr/>
      </p:nvGrpSpPr>
      <p:grpSpPr>
        <a:xfrm>
          <a:off x="0" y="0"/>
          <a:ext cx="0" cy="0"/>
          <a:chOff x="0" y="0"/>
          <a:chExt cx="0" cy="0"/>
        </a:xfrm>
      </p:grpSpPr>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2" name="Rectangle 19"/>
          <p:cNvSpPr>
            <a:spLocks noChangeArrowheads="1"/>
          </p:cNvSpPr>
          <p:nvPr userDrawn="1"/>
        </p:nvSpPr>
        <p:spPr bwMode="auto">
          <a:xfrm>
            <a:off x="0" y="3789035"/>
            <a:ext cx="6876256" cy="2880325"/>
          </a:xfrm>
          <a:prstGeom prst="rect">
            <a:avLst/>
          </a:prstGeom>
          <a:solidFill>
            <a:srgbClr val="327A86"/>
          </a:solidFill>
          <a:ln w="9525">
            <a:noFill/>
            <a:miter lim="800000"/>
            <a:headEnd/>
            <a:tailEnd/>
          </a:ln>
        </p:spPr>
        <p:txBody>
          <a:bodyPr wrap="none" anchor="ctr">
            <a:prstTxWarp prst="textNoShape">
              <a:avLst/>
            </a:prstTxWarp>
          </a:bodyPr>
          <a:lstStyle/>
          <a:p>
            <a:endParaRPr lang="de-DE" dirty="0"/>
          </a:p>
        </p:txBody>
      </p:sp>
      <p:sp>
        <p:nvSpPr>
          <p:cNvPr id="14" name="Rechteck 13"/>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2" name="Bild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
        <p:nvSpPr>
          <p:cNvPr id="3074" name="Rectangle 2"/>
          <p:cNvSpPr>
            <a:spLocks noGrp="1" noChangeArrowheads="1"/>
          </p:cNvSpPr>
          <p:nvPr userDrawn="1">
            <p:ph type="ctrTitle" hasCustomPrompt="1"/>
          </p:nvPr>
        </p:nvSpPr>
        <p:spPr>
          <a:xfrm>
            <a:off x="633963" y="3861048"/>
            <a:ext cx="5882253" cy="1143000"/>
          </a:xfrm>
          <a:prstGeom prst="rect">
            <a:avLst/>
          </a:prstGeom>
        </p:spPr>
        <p:txBody>
          <a:bodyPr tIns="108000" bIns="108000"/>
          <a:lstStyle>
            <a:lvl1pPr marL="0" indent="0">
              <a:defRPr baseline="0">
                <a:solidFill>
                  <a:schemeClr val="bg1"/>
                </a:solidFill>
              </a:defRPr>
            </a:lvl1pPr>
          </a:lstStyle>
          <a:p>
            <a:r>
              <a:rPr lang="de-DE" dirty="0" err="1"/>
              <a:t>Subtitel</a:t>
            </a:r>
            <a:endParaRPr lang="de-DE" dirty="0"/>
          </a:p>
        </p:txBody>
      </p:sp>
      <p:sp>
        <p:nvSpPr>
          <p:cNvPr id="3075" name="Rectangle 3"/>
          <p:cNvSpPr>
            <a:spLocks noGrp="1" noChangeArrowheads="1"/>
          </p:cNvSpPr>
          <p:nvPr userDrawn="1">
            <p:ph type="subTitle" idx="1"/>
          </p:nvPr>
        </p:nvSpPr>
        <p:spPr>
          <a:xfrm>
            <a:off x="619472" y="5060776"/>
            <a:ext cx="5896744" cy="1320552"/>
          </a:xfrm>
        </p:spPr>
        <p:txBody>
          <a:bodyPr lIns="108000" tIns="108000" bIns="108000"/>
          <a:lstStyle>
            <a:lvl1pPr marL="0" indent="0">
              <a:buFontTx/>
              <a:buNone/>
              <a:defRPr baseline="0">
                <a:solidFill>
                  <a:schemeClr val="bg1"/>
                </a:solidFill>
              </a:defRPr>
            </a:lvl1pPr>
          </a:lstStyle>
          <a:p>
            <a:r>
              <a:rPr lang="de-DE" smtClean="0"/>
              <a:t>Master-Untertitelformat bearbeiten</a:t>
            </a:r>
            <a:endParaRPr lang="de-DE" dirty="0"/>
          </a:p>
        </p:txBody>
      </p:sp>
      <p:sp>
        <p:nvSpPr>
          <p:cNvPr id="6" name="Bildplatzhalter 5"/>
          <p:cNvSpPr>
            <a:spLocks noGrp="1"/>
          </p:cNvSpPr>
          <p:nvPr userDrawn="1">
            <p:ph type="pic" sz="quarter" idx="10"/>
          </p:nvPr>
        </p:nvSpPr>
        <p:spPr>
          <a:xfrm>
            <a:off x="0" y="765175"/>
            <a:ext cx="9144000" cy="2807841"/>
          </a:xfrm>
        </p:spPr>
        <p:txBody>
          <a:bodyPr/>
          <a:lstStyle/>
          <a:p>
            <a:r>
              <a:rPr lang="de-DE" smtClean="0"/>
              <a:t>Bild auf Platzhalter ziehen oder durch Klicken auf Symbol hinzufügen</a:t>
            </a:r>
            <a:endParaRPr lang="de-DE"/>
          </a:p>
        </p:txBody>
      </p:sp>
      <p:grpSp>
        <p:nvGrpSpPr>
          <p:cNvPr id="17" name="Gruppieren 16"/>
          <p:cNvGrpSpPr/>
          <p:nvPr userDrawn="1"/>
        </p:nvGrpSpPr>
        <p:grpSpPr>
          <a:xfrm>
            <a:off x="7105927" y="4004785"/>
            <a:ext cx="2038073" cy="558237"/>
            <a:chOff x="7105927" y="5823091"/>
            <a:chExt cx="2038073" cy="558237"/>
          </a:xfrm>
        </p:grpSpPr>
        <p:sp>
          <p:nvSpPr>
            <p:cNvPr id="19" name="Textfeld 18"/>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20" name="Gruppieren 19"/>
            <p:cNvGrpSpPr/>
            <p:nvPr userDrawn="1"/>
          </p:nvGrpSpPr>
          <p:grpSpPr>
            <a:xfrm>
              <a:off x="7308304" y="6067571"/>
              <a:ext cx="1835696" cy="313757"/>
              <a:chOff x="7308304" y="5923555"/>
              <a:chExt cx="1835696" cy="313757"/>
            </a:xfrm>
          </p:grpSpPr>
          <p:sp>
            <p:nvSpPr>
              <p:cNvPr id="21" name="Rechteck 20"/>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7"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Grafik 1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spTree>
    <p:extLst>
      <p:ext uri="{BB962C8B-B14F-4D97-AF65-F5344CB8AC3E}">
        <p14:creationId xmlns:p14="http://schemas.microsoft.com/office/powerpoint/2010/main" val="1773858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Ende">
    <p:spTree>
      <p:nvGrpSpPr>
        <p:cNvPr id="1" name=""/>
        <p:cNvGrpSpPr/>
        <p:nvPr/>
      </p:nvGrpSpPr>
      <p:grpSpPr>
        <a:xfrm>
          <a:off x="0" y="0"/>
          <a:ext cx="0" cy="0"/>
          <a:chOff x="0" y="0"/>
          <a:chExt cx="0" cy="0"/>
        </a:xfrm>
      </p:grpSpPr>
      <p:sp>
        <p:nvSpPr>
          <p:cNvPr id="16" name="Rechteck 15"/>
          <p:cNvSpPr/>
          <p:nvPr userDrawn="1"/>
        </p:nvSpPr>
        <p:spPr bwMode="auto">
          <a:xfrm>
            <a:off x="7092281" y="3787878"/>
            <a:ext cx="2051719" cy="2881482"/>
          </a:xfrm>
          <a:prstGeom prst="rect">
            <a:avLst/>
          </a:prstGeom>
          <a:solidFill>
            <a:srgbClr val="CBB98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8" name="Rectangle 17"/>
          <p:cNvSpPr>
            <a:spLocks noChangeArrowheads="1"/>
          </p:cNvSpPr>
          <p:nvPr userDrawn="1"/>
        </p:nvSpPr>
        <p:spPr bwMode="auto">
          <a:xfrm>
            <a:off x="0" y="0"/>
            <a:ext cx="9144000" cy="548680"/>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5" name="Bildplatzhalter 4"/>
          <p:cNvSpPr>
            <a:spLocks noGrp="1"/>
          </p:cNvSpPr>
          <p:nvPr>
            <p:ph type="pic" sz="quarter" idx="10"/>
          </p:nvPr>
        </p:nvSpPr>
        <p:spPr>
          <a:xfrm>
            <a:off x="0" y="3787878"/>
            <a:ext cx="6876256" cy="2881481"/>
          </a:xfrm>
        </p:spPr>
        <p:txBody>
          <a:bodyPr/>
          <a:lstStyle/>
          <a:p>
            <a:r>
              <a:rPr lang="de-DE" smtClean="0"/>
              <a:t>Bild auf Platzhalter ziehen oder durch Klicken auf Symbol hinzufügen</a:t>
            </a:r>
            <a:endParaRPr lang="de-DE"/>
          </a:p>
        </p:txBody>
      </p:sp>
      <p:sp>
        <p:nvSpPr>
          <p:cNvPr id="4" name="Textplatzhalter 3"/>
          <p:cNvSpPr>
            <a:spLocks noGrp="1"/>
          </p:cNvSpPr>
          <p:nvPr>
            <p:ph type="body" sz="quarter" idx="11" hasCustomPrompt="1"/>
          </p:nvPr>
        </p:nvSpPr>
        <p:spPr>
          <a:xfrm>
            <a:off x="323528" y="1414872"/>
            <a:ext cx="7681991" cy="501960"/>
          </a:xfrm>
        </p:spPr>
        <p:txBody>
          <a:bodyPr/>
          <a:lstStyle>
            <a:lvl1pPr marL="0" indent="0" algn="ctr">
              <a:buNone/>
              <a:defRPr sz="2800" b="1">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Vielen Dank für Ihre Aufmerksamkeit!</a:t>
            </a:r>
          </a:p>
        </p:txBody>
      </p:sp>
      <p:sp>
        <p:nvSpPr>
          <p:cNvPr id="15" name="Textplatzhalter 3"/>
          <p:cNvSpPr>
            <a:spLocks noGrp="1"/>
          </p:cNvSpPr>
          <p:nvPr>
            <p:ph type="body" sz="quarter" idx="12" hasCustomPrompt="1"/>
          </p:nvPr>
        </p:nvSpPr>
        <p:spPr>
          <a:xfrm>
            <a:off x="4947156" y="2094760"/>
            <a:ext cx="3510136" cy="501960"/>
          </a:xfrm>
        </p:spPr>
        <p:txBody>
          <a:bodyPr/>
          <a:lstStyle>
            <a:lvl1pPr marL="0" indent="0" algn="ctr">
              <a:buNone/>
              <a:defRPr sz="2000" b="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de-DE" dirty="0"/>
              <a:t>Fragen &amp; Diskussion</a:t>
            </a:r>
          </a:p>
        </p:txBody>
      </p:sp>
      <p:pic>
        <p:nvPicPr>
          <p:cNvPr id="13" name="Grafik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9028" y="6264675"/>
            <a:ext cx="771810" cy="278358"/>
          </a:xfrm>
          <a:prstGeom prst="rect">
            <a:avLst/>
          </a:prstGeom>
        </p:spPr>
      </p:pic>
      <p:grpSp>
        <p:nvGrpSpPr>
          <p:cNvPr id="14" name="Gruppieren 13"/>
          <p:cNvGrpSpPr/>
          <p:nvPr userDrawn="1"/>
        </p:nvGrpSpPr>
        <p:grpSpPr>
          <a:xfrm>
            <a:off x="7105927" y="4004785"/>
            <a:ext cx="2038073" cy="558237"/>
            <a:chOff x="7105927" y="5823091"/>
            <a:chExt cx="2038073" cy="558237"/>
          </a:xfrm>
        </p:grpSpPr>
        <p:sp>
          <p:nvSpPr>
            <p:cNvPr id="17" name="Textfeld 16"/>
            <p:cNvSpPr txBox="1"/>
            <p:nvPr userDrawn="1"/>
          </p:nvSpPr>
          <p:spPr>
            <a:xfrm>
              <a:off x="7105927" y="5823091"/>
              <a:ext cx="899592" cy="230832"/>
            </a:xfrm>
            <a:prstGeom prst="rect">
              <a:avLst/>
            </a:prstGeom>
            <a:noFill/>
          </p:spPr>
          <p:txBody>
            <a:bodyPr wrap="square" rtlCol="0">
              <a:spAutoFit/>
            </a:bodyPr>
            <a:lstStyle/>
            <a:p>
              <a:pPr algn="r"/>
              <a:r>
                <a:rPr lang="de-DE" sz="850" b="0" dirty="0">
                  <a:latin typeface="Calibri" panose="020F0502020204030204" pitchFamily="34" charset="0"/>
                </a:rPr>
                <a:t>Initiiert durch</a:t>
              </a:r>
            </a:p>
          </p:txBody>
        </p:sp>
        <p:grpSp>
          <p:nvGrpSpPr>
            <p:cNvPr id="19" name="Gruppieren 18"/>
            <p:cNvGrpSpPr/>
            <p:nvPr userDrawn="1"/>
          </p:nvGrpSpPr>
          <p:grpSpPr>
            <a:xfrm>
              <a:off x="7308304" y="6067571"/>
              <a:ext cx="1835696" cy="313757"/>
              <a:chOff x="7308304" y="5923555"/>
              <a:chExt cx="1835696" cy="313757"/>
            </a:xfrm>
          </p:grpSpPr>
          <p:sp>
            <p:nvSpPr>
              <p:cNvPr id="20" name="Rechteck 19"/>
              <p:cNvSpPr/>
              <p:nvPr userDrawn="1"/>
            </p:nvSpPr>
            <p:spPr bwMode="auto">
              <a:xfrm>
                <a:off x="7308304" y="5923555"/>
                <a:ext cx="1835696" cy="313757"/>
              </a:xfrm>
              <a:prstGeom prst="rect">
                <a:avLst/>
              </a:prstGeom>
              <a:solidFill>
                <a:schemeClr val="accent6"/>
              </a:solidFill>
              <a:ln w="9525" cap="flat" cmpd="sng" algn="ctr">
                <a:noFill/>
                <a:prstDash val="solid"/>
                <a:round/>
                <a:headEnd type="none" w="med" len="med"/>
                <a:tailEnd type="none" w="med" len="med"/>
              </a:ln>
              <a:effectLst>
                <a:outerShdw blurRad="50800" dist="38100" dir="8100000" algn="tr" rotWithShape="0">
                  <a:prstClr val="black">
                    <a:alpha val="40000"/>
                  </a:prstClr>
                </a:outerShdw>
              </a:effectLst>
              <a:scene3d>
                <a:camera prst="orthographicFront"/>
                <a:lightRig rig="glow" dir="t"/>
              </a:scene3d>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1" name="Grafik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36774" y="5923555"/>
                <a:ext cx="1762676" cy="313757"/>
              </a:xfrm>
              <a:prstGeom prst="rect">
                <a:avLst/>
              </a:prstGeom>
            </p:spPr>
          </p:pic>
        </p:grpSp>
      </p:grpSp>
      <p:pic>
        <p:nvPicPr>
          <p:cNvPr id="22" name="Bild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55670" y="-99392"/>
            <a:ext cx="3306824" cy="760076"/>
          </a:xfrm>
          <a:prstGeom prst="rect">
            <a:avLst/>
          </a:prstGeom>
        </p:spPr>
      </p:pic>
    </p:spTree>
    <p:extLst>
      <p:ext uri="{BB962C8B-B14F-4D97-AF65-F5344CB8AC3E}">
        <p14:creationId xmlns:p14="http://schemas.microsoft.com/office/powerpoint/2010/main" val="1114631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Gliederung">
    <p:bg>
      <p:bgPr>
        <a:solidFill>
          <a:schemeClr val="bg1"/>
        </a:solidFill>
        <a:effectLst/>
      </p:bgPr>
    </p:bg>
    <p:spTree>
      <p:nvGrpSpPr>
        <p:cNvPr id="1" name=""/>
        <p:cNvGrpSpPr/>
        <p:nvPr/>
      </p:nvGrpSpPr>
      <p:grpSpPr>
        <a:xfrm>
          <a:off x="0" y="0"/>
          <a:ext cx="0" cy="0"/>
          <a:chOff x="0" y="0"/>
          <a:chExt cx="0" cy="0"/>
        </a:xfrm>
      </p:grpSpPr>
      <p:sp>
        <p:nvSpPr>
          <p:cNvPr id="6" name="Rechteck 5"/>
          <p:cNvSpPr/>
          <p:nvPr userDrawn="1"/>
        </p:nvSpPr>
        <p:spPr bwMode="auto">
          <a:xfrm>
            <a:off x="0" y="332656"/>
            <a:ext cx="9144000" cy="6525344"/>
          </a:xfrm>
          <a:prstGeom prst="rect">
            <a:avLst/>
          </a:prstGeom>
          <a:solidFill>
            <a:srgbClr val="327A86">
              <a:alpha val="5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4" name="Rechteck 23"/>
          <p:cNvSpPr/>
          <p:nvPr userDrawn="1"/>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23" name="Titelplatzhalter 2"/>
          <p:cNvSpPr>
            <a:spLocks noGrp="1"/>
          </p:cNvSpPr>
          <p:nvPr>
            <p:ph type="title" hasCustomPrompt="1"/>
          </p:nvPr>
        </p:nvSpPr>
        <p:spPr>
          <a:xfrm>
            <a:off x="323528" y="417587"/>
            <a:ext cx="8424936" cy="490861"/>
          </a:xfrm>
          <a:prstGeom prst="rect">
            <a:avLst/>
          </a:prstGeom>
        </p:spPr>
        <p:txBody>
          <a:bodyPr vert="horz" lIns="91440" tIns="45720" rIns="91440" bIns="45720" rtlCol="0" anchor="t">
            <a:normAutofit/>
          </a:bodyPr>
          <a:lstStyle>
            <a:lvl1pPr>
              <a:defRPr b="1">
                <a:solidFill>
                  <a:schemeClr val="bg1"/>
                </a:solidFill>
              </a:defRPr>
            </a:lvl1pPr>
          </a:lstStyle>
          <a:p>
            <a:r>
              <a:rPr lang="de-DE" dirty="0"/>
              <a:t>Gliederung</a:t>
            </a:r>
          </a:p>
        </p:txBody>
      </p:sp>
      <p:sp>
        <p:nvSpPr>
          <p:cNvPr id="33" name="Rectangle 8"/>
          <p:cNvSpPr>
            <a:spLocks noGrp="1" noChangeArrowheads="1"/>
          </p:cNvSpPr>
          <p:nvPr>
            <p:ph idx="1" hasCustomPrompt="1"/>
          </p:nvPr>
        </p:nvSpPr>
        <p:spPr bwMode="auto">
          <a:xfrm>
            <a:off x="395536" y="1340768"/>
            <a:ext cx="8424936" cy="3672408"/>
          </a:xfrm>
          <a:prstGeom prst="rect">
            <a:avLst/>
          </a:prstGeom>
          <a:noFill/>
          <a:ln w="9525">
            <a:noFill/>
            <a:miter lim="800000"/>
            <a:headEnd/>
            <a:tailEnd/>
          </a:ln>
        </p:spPr>
        <p:txBody>
          <a:bodyPr vert="horz" wrap="square" lIns="108000" tIns="0" rIns="91440" bIns="45720" numCol="1" anchor="t" anchorCtr="0" compatLnSpc="1">
            <a:prstTxWarp prst="textNoShape">
              <a:avLst/>
            </a:prstTxWarp>
          </a:bodyPr>
          <a:lstStyle>
            <a:lvl1pPr marL="0" marR="0" indent="0" algn="l" defTabSz="914400" rtl="0" eaLnBrk="1" fontAlgn="base" latinLnBrk="0" hangingPunct="1">
              <a:lnSpc>
                <a:spcPts val="3600"/>
              </a:lnSpc>
              <a:spcBef>
                <a:spcPts val="576"/>
              </a:spcBef>
              <a:spcAft>
                <a:spcPts val="600"/>
              </a:spcAft>
              <a:buClr>
                <a:schemeClr val="bg1"/>
              </a:buClr>
              <a:buSzTx/>
              <a:buFont typeface="Arial" panose="020B0604020202020204" pitchFamily="34" charset="0"/>
              <a:buChar char="•"/>
              <a:tabLst>
                <a:tab pos="622300" algn="l"/>
              </a:tabLst>
              <a:defRPr sz="2500" b="1" baseline="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a:p>
            <a:pPr marL="514350" marR="0" lvl="0" indent="-514350" algn="l" defTabSz="914400" rtl="0" eaLnBrk="1" fontAlgn="base" latinLnBrk="0" hangingPunct="1">
              <a:lnSpc>
                <a:spcPts val="3600"/>
              </a:lnSpc>
              <a:spcBef>
                <a:spcPts val="576"/>
              </a:spcBef>
              <a:spcAft>
                <a:spcPts val="600"/>
              </a:spcAft>
              <a:buClr>
                <a:srgbClr val="327A86"/>
              </a:buClr>
              <a:buSzTx/>
              <a:buFont typeface="Wingdings" charset="2"/>
              <a:buAutoNum type="arabicPeriod"/>
              <a:tabLst>
                <a:tab pos="622300" algn="l"/>
              </a:tabLst>
              <a:defRPr/>
            </a:pPr>
            <a:r>
              <a:rPr lang="de-DE" dirty="0"/>
              <a:t>Kapitel</a:t>
            </a:r>
          </a:p>
        </p:txBody>
      </p:sp>
      <p:sp>
        <p:nvSpPr>
          <p:cNvPr id="7" name="Textfeld 6"/>
          <p:cNvSpPr txBox="1"/>
          <p:nvPr userDrawn="1"/>
        </p:nvSpPr>
        <p:spPr>
          <a:xfrm>
            <a:off x="2771800" y="23518"/>
            <a:ext cx="6156176" cy="246221"/>
          </a:xfrm>
          <a:prstGeom prst="rect">
            <a:avLst/>
          </a:prstGeom>
          <a:noFill/>
        </p:spPr>
        <p:txBody>
          <a:bodyPr wrap="square" rtlCol="0">
            <a:spAutoFit/>
          </a:bodyPr>
          <a:lstStyle/>
          <a:p>
            <a:pPr algn="r"/>
            <a:r>
              <a:rPr lang="de-DE" sz="1000" dirty="0" smtClean="0">
                <a:solidFill>
                  <a:schemeClr val="bg1"/>
                </a:solidFill>
                <a:latin typeface="Calibri" panose="020F0502020204030204" pitchFamily="34" charset="0"/>
              </a:rPr>
              <a:t>Zahlvorstellungen | Baustein 1</a:t>
            </a:r>
            <a:endParaRPr lang="de-DE" sz="1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067607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smtClean="0"/>
              <a:t>Erste Ebene</a:t>
            </a:r>
            <a:endParaRPr lang="de-DE" dirty="0"/>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
        <p:nvSpPr>
          <p:cNvPr id="5" name="Textfeld 4"/>
          <p:cNvSpPr txBox="1"/>
          <p:nvPr userDrawn="1"/>
        </p:nvSpPr>
        <p:spPr>
          <a:xfrm>
            <a:off x="2771800" y="23518"/>
            <a:ext cx="6156176" cy="246221"/>
          </a:xfrm>
          <a:prstGeom prst="rect">
            <a:avLst/>
          </a:prstGeom>
          <a:noFill/>
        </p:spPr>
        <p:txBody>
          <a:bodyPr wrap="square" rtlCol="0">
            <a:spAutoFit/>
          </a:bodyPr>
          <a:lstStyle/>
          <a:p>
            <a:pPr algn="r"/>
            <a:r>
              <a:rPr lang="de-DE" sz="1000" dirty="0" smtClean="0">
                <a:solidFill>
                  <a:schemeClr val="bg1"/>
                </a:solidFill>
                <a:latin typeface="Calibri" panose="020F0502020204030204" pitchFamily="34" charset="0"/>
              </a:rPr>
              <a:t>Zahlvorstellungen | Baustein 1</a:t>
            </a:r>
            <a:endParaRPr lang="de-DE" sz="10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91122636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Ü | ZÜ | Text/Aufz.">
    <p:spTree>
      <p:nvGrpSpPr>
        <p:cNvPr id="1" name=""/>
        <p:cNvGrpSpPr/>
        <p:nvPr/>
      </p:nvGrpSpPr>
      <p:grpSpPr>
        <a:xfrm>
          <a:off x="0" y="0"/>
          <a:ext cx="0" cy="0"/>
          <a:chOff x="0" y="0"/>
          <a:chExt cx="0" cy="0"/>
        </a:xfrm>
      </p:grpSpPr>
      <p:sp>
        <p:nvSpPr>
          <p:cNvPr id="12" name="Inhaltsplatzhalter 2"/>
          <p:cNvSpPr>
            <a:spLocks noGrp="1"/>
          </p:cNvSpPr>
          <p:nvPr>
            <p:ph idx="17" hasCustomPrompt="1"/>
          </p:nvPr>
        </p:nvSpPr>
        <p:spPr>
          <a:xfrm>
            <a:off x="324000" y="1124744"/>
            <a:ext cx="8427398" cy="288032"/>
          </a:xfrm>
        </p:spPr>
        <p:txBody>
          <a:bodyPr lIns="90000"/>
          <a:lstStyle>
            <a:lvl1pPr marL="0" indent="0">
              <a:spcAft>
                <a:spcPts val="1200"/>
              </a:spcAft>
              <a:buClr>
                <a:srgbClr val="CBB98A"/>
              </a:buClr>
              <a:buNone/>
              <a:defRPr b="0">
                <a:solidFill>
                  <a:schemeClr val="accent3"/>
                </a:solidFill>
              </a:defRPr>
            </a:lvl1pPr>
            <a:lvl2pPr>
              <a:spcAft>
                <a:spcPts val="1200"/>
              </a:spcAft>
              <a:buClr>
                <a:srgbClr val="CBB98A"/>
              </a:buClr>
              <a:defRPr/>
            </a:lvl2pPr>
            <a:lvl3pPr>
              <a:spcAft>
                <a:spcPts val="1200"/>
              </a:spcAft>
              <a:buClr>
                <a:srgbClr val="CBB98A"/>
              </a:buClr>
              <a:defRPr/>
            </a:lvl3pPr>
            <a:lvl4pPr>
              <a:spcAft>
                <a:spcPts val="1200"/>
              </a:spcAft>
              <a:buClr>
                <a:srgbClr val="CBB98A"/>
              </a:buClr>
              <a:defRPr/>
            </a:lvl4pPr>
            <a:lvl5pPr>
              <a:spcAft>
                <a:spcPts val="1200"/>
              </a:spcAft>
              <a:buClr>
                <a:srgbClr val="CBB98A"/>
              </a:buClr>
              <a:defRPr/>
            </a:lvl5pPr>
          </a:lstStyle>
          <a:p>
            <a:pPr lvl="0"/>
            <a:r>
              <a:rPr lang="de-DE" dirty="0"/>
              <a:t>Zwischenüberschrift bearbeiten</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
        <p:nvSpPr>
          <p:cNvPr id="11" name="Rectangle 8"/>
          <p:cNvSpPr>
            <a:spLocks noGrp="1" noChangeArrowheads="1"/>
          </p:cNvSpPr>
          <p:nvPr>
            <p:ph idx="1" hasCustomPrompt="1"/>
          </p:nvPr>
        </p:nvSpPr>
        <p:spPr bwMode="auto">
          <a:xfrm>
            <a:off x="323528" y="1514224"/>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Tree>
    <p:extLst>
      <p:ext uri="{BB962C8B-B14F-4D97-AF65-F5344CB8AC3E}">
        <p14:creationId xmlns:p14="http://schemas.microsoft.com/office/powerpoint/2010/main" val="208671068"/>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Ü | Text/Aufz.">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979200"/>
            <a:ext cx="8424936" cy="501112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rmAutofit/>
          </a:bodyPr>
          <a:lstStyle>
            <a:lvl1pPr>
              <a:defRPr sz="2500" b="1"/>
            </a:lvl1pPr>
          </a:lstStyle>
          <a:p>
            <a:r>
              <a:rPr lang="de-DE" dirty="0"/>
              <a:t>Titelmasterformat durch Klicken bearbeiten</a:t>
            </a:r>
          </a:p>
        </p:txBody>
      </p:sp>
    </p:spTree>
    <p:extLst>
      <p:ext uri="{BB962C8B-B14F-4D97-AF65-F5344CB8AC3E}">
        <p14:creationId xmlns:p14="http://schemas.microsoft.com/office/powerpoint/2010/main" val="1178560397"/>
      </p:ext>
    </p:extLst>
  </p:cSld>
  <p:clrMapOvr>
    <a:masterClrMapping/>
  </p:clrMapOvr>
  <p:extLst mod="1">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9" Type="http://schemas.openxmlformats.org/officeDocument/2006/relationships/image" Target="../media/image1.emf"/><Relationship Id="rId10" Type="http://schemas.openxmlformats.org/officeDocument/2006/relationships/image" Target="../media/image2.png"/><Relationship Id="rId11"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4" Type="http://schemas.openxmlformats.org/officeDocument/2006/relationships/theme" Target="../theme/theme2.xml"/><Relationship Id="rId5" Type="http://schemas.openxmlformats.org/officeDocument/2006/relationships/image" Target="../media/image1.emf"/><Relationship Id="rId6" Type="http://schemas.openxmlformats.org/officeDocument/2006/relationships/image" Target="../media/image2.png"/><Relationship Id="rId7" Type="http://schemas.openxmlformats.org/officeDocument/2006/relationships/image" Target="../media/image3.png"/><Relationship Id="rId1" Type="http://schemas.openxmlformats.org/officeDocument/2006/relationships/slideLayout" Target="../slideLayouts/slideLayout8.xml"/><Relationship Id="rId2"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rgbClr val="327A86"/>
          </a:solidFill>
          <a:ln w="9525">
            <a:noFill/>
            <a:miter lim="800000"/>
            <a:headEnd/>
            <a:tailEnd/>
          </a:ln>
        </p:spPr>
        <p:txBody>
          <a:bodyPr wrap="none" anchor="ctr">
            <a:prstTxWarp prst="textNoShape">
              <a:avLst/>
            </a:prstTxWarp>
          </a:bodyPr>
          <a:lstStyle/>
          <a:p>
            <a:endParaRPr lang="de-DE"/>
          </a:p>
        </p:txBody>
      </p:sp>
      <p:sp>
        <p:nvSpPr>
          <p:cNvPr id="1032" name="Rectangle 8"/>
          <p:cNvSpPr>
            <a:spLocks noGrp="1" noChangeArrowheads="1"/>
          </p:cNvSpPr>
          <p:nvPr>
            <p:ph type="body" idx="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9"/>
          <a:srcRect r="52817" b="-3558"/>
          <a:stretch/>
        </p:blipFill>
        <p:spPr>
          <a:xfrm>
            <a:off x="421663" y="77051"/>
            <a:ext cx="720080" cy="189207"/>
          </a:xfrm>
          <a:prstGeom prst="rect">
            <a:avLst/>
          </a:prstGeom>
        </p:spPr>
      </p:pic>
      <p:sp>
        <p:nvSpPr>
          <p:cNvPr id="3" name="Titelplatzhalter 2"/>
          <p:cNvSpPr>
            <a:spLocks noGrp="1"/>
          </p:cNvSpPr>
          <p:nvPr>
            <p:ph type="title"/>
          </p:nvPr>
        </p:nvSpPr>
        <p:spPr>
          <a:xfrm>
            <a:off x="323528" y="417859"/>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Tree>
  </p:cSld>
  <p:clrMap bg1="lt1" tx1="dk1" bg2="lt2" tx2="dk2" accent1="accent1" accent2="accent2" accent3="accent3" accent4="accent4" accent5="accent5" accent6="accent6" hlink="hlink" folHlink="folHlink"/>
  <p:sldLayoutIdLst>
    <p:sldLayoutId id="2147483652" r:id="rId1"/>
    <p:sldLayoutId id="2147483692" r:id="rId2"/>
    <p:sldLayoutId id="2147483691" r:id="rId3"/>
    <p:sldLayoutId id="2147483695" r:id="rId4"/>
    <p:sldLayoutId id="2147483682" r:id="rId5"/>
    <p:sldLayoutId id="2147483706" r:id="rId6"/>
    <p:sldLayoutId id="2147483699" r:id="rId7"/>
  </p:sldLayoutIdLst>
  <p:hf hdr="0" ftr="0" dt="0"/>
  <p:txStyles>
    <p:title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10"/>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1"/>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1"/>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1"/>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tangle 17"/>
          <p:cNvSpPr>
            <a:spLocks noChangeArrowheads="1"/>
          </p:cNvSpPr>
          <p:nvPr/>
        </p:nvSpPr>
        <p:spPr bwMode="auto">
          <a:xfrm>
            <a:off x="0" y="0"/>
            <a:ext cx="9144000" cy="332656"/>
          </a:xfrm>
          <a:prstGeom prst="rect">
            <a:avLst/>
          </a:prstGeom>
          <a:solidFill>
            <a:schemeClr val="accent3"/>
          </a:solidFill>
          <a:ln w="9525">
            <a:noFill/>
            <a:miter lim="800000"/>
            <a:headEnd/>
            <a:tailEnd/>
          </a:ln>
        </p:spPr>
        <p:txBody>
          <a:bodyPr wrap="none" anchor="ctr">
            <a:prstTxWarp prst="textNoShape">
              <a:avLst/>
            </a:prstTxWarp>
          </a:bodyPr>
          <a:lstStyle/>
          <a:p>
            <a:endParaRPr lang="de-DE" b="0" i="0" dirty="0">
              <a:latin typeface="Calibri"/>
            </a:endParaRPr>
          </a:p>
        </p:txBody>
      </p:sp>
      <p:sp>
        <p:nvSpPr>
          <p:cNvPr id="1032" name="Rectangle 8"/>
          <p:cNvSpPr>
            <a:spLocks noGrp="1" noChangeArrowheads="1"/>
          </p:cNvSpPr>
          <p:nvPr>
            <p:ph type="body" idx="1"/>
          </p:nvPr>
        </p:nvSpPr>
        <p:spPr bwMode="auto">
          <a:xfrm>
            <a:off x="324000" y="980728"/>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a:p>
            <a:pPr lvl="4"/>
            <a:endParaRPr lang="de-DE" dirty="0"/>
          </a:p>
        </p:txBody>
      </p:sp>
      <p:pic>
        <p:nvPicPr>
          <p:cNvPr id="13" name="Bild 12" descr="Logo_DZLM_neg_W_10cm.eps"/>
          <p:cNvPicPr>
            <a:picLocks noChangeAspect="1"/>
          </p:cNvPicPr>
          <p:nvPr/>
        </p:nvPicPr>
        <p:blipFill rotWithShape="1">
          <a:blip r:embed="rId5" cstate="screen">
            <a:extLst>
              <a:ext uri="{28A0092B-C50C-407E-A947-70E740481C1C}">
                <a14:useLocalDpi xmlns:a14="http://schemas.microsoft.com/office/drawing/2010/main"/>
              </a:ext>
            </a:extLst>
          </a:blip>
          <a:srcRect r="52817" b="-3558"/>
          <a:stretch/>
        </p:blipFill>
        <p:spPr>
          <a:xfrm>
            <a:off x="421200" y="77051"/>
            <a:ext cx="720080" cy="189207"/>
          </a:xfrm>
          <a:prstGeom prst="rect">
            <a:avLst/>
          </a:prstGeom>
        </p:spPr>
      </p:pic>
      <p:sp>
        <p:nvSpPr>
          <p:cNvPr id="3" name="Titelplatzhalter 2"/>
          <p:cNvSpPr>
            <a:spLocks noGrp="1"/>
          </p:cNvSpPr>
          <p:nvPr>
            <p:ph type="title"/>
          </p:nvPr>
        </p:nvSpPr>
        <p:spPr>
          <a:xfrm>
            <a:off x="324000" y="417600"/>
            <a:ext cx="8424936" cy="490861"/>
          </a:xfrm>
          <a:prstGeom prst="rect">
            <a:avLst/>
          </a:prstGeom>
        </p:spPr>
        <p:txBody>
          <a:bodyPr vert="horz" lIns="91440" tIns="45720" rIns="91440" bIns="45720" rtlCol="0" anchor="ctr">
            <a:noAutofit/>
          </a:bodyPr>
          <a:lstStyle/>
          <a:p>
            <a:r>
              <a:rPr lang="de-DE" dirty="0"/>
              <a:t>Titelmasterformat durch Klicken bearbeiten</a:t>
            </a:r>
          </a:p>
        </p:txBody>
      </p:sp>
      <p:sp>
        <p:nvSpPr>
          <p:cNvPr id="6" name="Textplatzhalter 9"/>
          <p:cNvSpPr txBox="1">
            <a:spLocks/>
          </p:cNvSpPr>
          <p:nvPr userDrawn="1"/>
        </p:nvSpPr>
        <p:spPr>
          <a:xfrm>
            <a:off x="2555776" y="-52504"/>
            <a:ext cx="6552728" cy="241144"/>
          </a:xfrm>
          <a:prstGeom prst="rect">
            <a:avLst/>
          </a:prstGeom>
        </p:spPr>
        <p:txBody>
          <a:bodyPr/>
          <a:lstStyle>
            <a:lvl1pPr marL="0" indent="0" algn="r" rtl="0" eaLnBrk="1" fontAlgn="base" hangingPunct="1">
              <a:lnSpc>
                <a:spcPct val="100000"/>
              </a:lnSpc>
              <a:spcBef>
                <a:spcPts val="576"/>
              </a:spcBef>
              <a:spcAft>
                <a:spcPts val="600"/>
              </a:spcAft>
              <a:buClr>
                <a:srgbClr val="327A86"/>
              </a:buClr>
              <a:buFont typeface="Wingdings" charset="2"/>
              <a:buNone/>
              <a:defRPr sz="1800" b="1">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a:lstStyle>
          <a:p>
            <a:r>
              <a:rPr lang="de-DE" dirty="0" smtClean="0"/>
              <a:t>Zwischenfolien zur Struktur-Transparenz (für Fortbildende)</a:t>
            </a:r>
          </a:p>
        </p:txBody>
      </p:sp>
    </p:spTree>
    <p:extLst>
      <p:ext uri="{BB962C8B-B14F-4D97-AF65-F5344CB8AC3E}">
        <p14:creationId xmlns:p14="http://schemas.microsoft.com/office/powerpoint/2010/main" val="1391047939"/>
      </p:ext>
    </p:extLst>
  </p:cSld>
  <p:clrMap bg1="lt1" tx1="dk1" bg2="lt2" tx2="dk2" accent1="accent1" accent2="accent2" accent3="accent3" accent4="accent4" accent5="accent5" accent6="accent6" hlink="hlink" folHlink="folHlink"/>
  <p:sldLayoutIdLst>
    <p:sldLayoutId id="2147483708" r:id="rId1"/>
    <p:sldLayoutId id="2147483710" r:id="rId2"/>
    <p:sldLayoutId id="2147483709" r:id="rId3"/>
  </p:sldLayoutIdLst>
  <p:timing>
    <p:tnLst>
      <p:par>
        <p:cTn id="1" dur="indefinite" restart="never" nodeType="tmRoot"/>
      </p:par>
    </p:tnLst>
  </p:timing>
  <p:hf hdr="0" ftr="0" dt="0"/>
  <p:txStyles>
    <p:titleStyle>
      <a:lvl1pPr algn="l" rtl="0" eaLnBrk="1" fontAlgn="base" hangingPunct="1">
        <a:spcBef>
          <a:spcPct val="0"/>
        </a:spcBef>
        <a:spcAft>
          <a:spcPct val="0"/>
        </a:spcAft>
        <a:defRPr sz="2500" b="1">
          <a:solidFill>
            <a:schemeClr val="accent3"/>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2.JP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3.emf"/><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microsoft.com/office/2007/relationships/hdphoto" Target="../media/hdphoto1.wdp"/><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 Id="rId10" Type="http://schemas.openxmlformats.org/officeDocument/2006/relationships/image" Target="../media/image32.png"/><Relationship Id="rId11"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png"/><Relationship Id="rId5" Type="http://schemas.openxmlformats.org/officeDocument/2006/relationships/hyperlink" Target="http://www.pikas-mi.dzlm.de/" TargetMode="External"/><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52.tif"/><Relationship Id="rId4" Type="http://schemas.openxmlformats.org/officeDocument/2006/relationships/image" Target="../media/image53.tif"/><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 Id="rId3" Type="http://schemas.openxmlformats.org/officeDocument/2006/relationships/image" Target="../media/image5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8.xml"/><Relationship Id="rId3" Type="http://schemas.openxmlformats.org/officeDocument/2006/relationships/image" Target="../media/image5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 Id="rId3"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image" Target="../media/image6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7" Type="http://schemas.openxmlformats.org/officeDocument/2006/relationships/image" Target="../media/image2.png"/><Relationship Id="rId8" Type="http://schemas.openxmlformats.org/officeDocument/2006/relationships/image" Target="../media/image3.png"/><Relationship Id="rId1" Type="http://schemas.openxmlformats.org/officeDocument/2006/relationships/slideLayout" Target="../slideLayouts/slideLayout7.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tif"/><Relationship Id="rId6" Type="http://schemas.openxmlformats.org/officeDocument/2006/relationships/image" Target="../media/image72.emf"/><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hyperlink" Target="http://dzlm.de/" TargetMode="External"/><Relationship Id="rId4" Type="http://schemas.openxmlformats.org/officeDocument/2006/relationships/image" Target="../media/image6.png"/><Relationship Id="rId1" Type="http://schemas.openxmlformats.org/officeDocument/2006/relationships/slideLayout" Target="../slideLayouts/slideLayout8.xml"/><Relationship Id="rId2" Type="http://schemas.openxmlformats.org/officeDocument/2006/relationships/hyperlink" Target="http://creativecommons.org/licenses/by-sa/4.0/"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Zahlverständnis</a:t>
            </a:r>
            <a:endParaRPr lang="de-DE" dirty="0"/>
          </a:p>
        </p:txBody>
      </p:sp>
      <p:sp>
        <p:nvSpPr>
          <p:cNvPr id="3" name="Untertitel 2"/>
          <p:cNvSpPr>
            <a:spLocks noGrp="1"/>
          </p:cNvSpPr>
          <p:nvPr>
            <p:ph type="subTitle" idx="1"/>
          </p:nvPr>
        </p:nvSpPr>
        <p:spPr>
          <a:xfrm>
            <a:off x="619472" y="4869160"/>
            <a:ext cx="5896744" cy="1320552"/>
          </a:xfrm>
        </p:spPr>
        <p:txBody>
          <a:bodyPr/>
          <a:lstStyle/>
          <a:p>
            <a:r>
              <a:rPr lang="de-DE" b="1" dirty="0" smtClean="0"/>
              <a:t>Entwicklung von Zahlvorstellungen im inklusiven Mathematikunterricht</a:t>
            </a:r>
          </a:p>
          <a:p>
            <a:r>
              <a:rPr lang="de-DE" dirty="0" smtClean="0"/>
              <a:t>Fortbildungsmaterial von Katrin </a:t>
            </a:r>
            <a:r>
              <a:rPr lang="de-DE" dirty="0" err="1" smtClean="0"/>
              <a:t>Akinwunmi</a:t>
            </a:r>
            <a:r>
              <a:rPr lang="de-DE" dirty="0" smtClean="0"/>
              <a:t> und Marcus </a:t>
            </a:r>
            <a:r>
              <a:rPr lang="de-DE" dirty="0" err="1" smtClean="0"/>
              <a:t>Nührenbörger</a:t>
            </a:r>
            <a:endParaRPr lang="de-DE" dirty="0"/>
          </a:p>
        </p:txBody>
      </p:sp>
      <p:pic>
        <p:nvPicPr>
          <p:cNvPr id="9" name="Bildplatzhalter 8"/>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0505" b="23416"/>
          <a:stretch/>
        </p:blipFill>
        <p:spPr>
          <a:xfrm>
            <a:off x="0" y="766800"/>
            <a:ext cx="9144000" cy="2807841"/>
          </a:xfrm>
        </p:spPr>
      </p:pic>
    </p:spTree>
    <p:extLst>
      <p:ext uri="{BB962C8B-B14F-4D97-AF65-F5344CB8AC3E}">
        <p14:creationId xmlns:p14="http://schemas.microsoft.com/office/powerpoint/2010/main" val="2782140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hteck 15"/>
          <p:cNvSpPr/>
          <p:nvPr/>
        </p:nvSpPr>
        <p:spPr bwMode="auto">
          <a:xfrm>
            <a:off x="-180528" y="984494"/>
            <a:ext cx="8928992" cy="4820770"/>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8" name="Inhaltsplatzhalter 7"/>
          <p:cNvSpPr>
            <a:spLocks noGrp="1"/>
          </p:cNvSpPr>
          <p:nvPr>
            <p:ph idx="1"/>
          </p:nvPr>
        </p:nvSpPr>
        <p:spPr>
          <a:xfrm>
            <a:off x="323528" y="1772816"/>
            <a:ext cx="8424936" cy="5400600"/>
          </a:xfrm>
        </p:spPr>
        <p:txBody>
          <a:bodyPr/>
          <a:lstStyle/>
          <a:p>
            <a:pPr marL="456300" indent="-457200">
              <a:lnSpc>
                <a:spcPct val="150000"/>
              </a:lnSpc>
              <a:buFont typeface="+mj-lt"/>
              <a:buAutoNum type="arabicParenR"/>
            </a:pPr>
            <a:r>
              <a:rPr lang="de-DE" dirty="0" smtClean="0">
                <a:latin typeface="Calibri" panose="020F0502020204030204" pitchFamily="34" charset="0"/>
              </a:rPr>
              <a:t>„Vor </a:t>
            </a:r>
            <a:r>
              <a:rPr lang="de-DE" dirty="0">
                <a:latin typeface="Calibri" panose="020F0502020204030204" pitchFamily="34" charset="0"/>
              </a:rPr>
              <a:t>mir stehen 3 Personen, hinter mir 2. Wie viele Personen warten?“</a:t>
            </a:r>
          </a:p>
          <a:p>
            <a:pPr marL="456300" indent="-457200">
              <a:lnSpc>
                <a:spcPct val="150000"/>
              </a:lnSpc>
              <a:buFont typeface="+mj-lt"/>
              <a:buAutoNum type="arabicParenR"/>
            </a:pPr>
            <a:r>
              <a:rPr lang="de-DE" dirty="0" smtClean="0"/>
              <a:t>„Die 6 kommt nach der 5.“</a:t>
            </a:r>
          </a:p>
          <a:p>
            <a:pPr marL="456300" indent="-457200">
              <a:lnSpc>
                <a:spcPct val="150000"/>
              </a:lnSpc>
              <a:buFont typeface="+mj-lt"/>
              <a:buAutoNum type="arabicParenR"/>
            </a:pPr>
            <a:r>
              <a:rPr lang="de-DE" dirty="0" smtClean="0"/>
              <a:t>„Die 99 ist vor der 100.“</a:t>
            </a:r>
          </a:p>
          <a:p>
            <a:pPr marL="456300" indent="-457200">
              <a:lnSpc>
                <a:spcPct val="150000"/>
              </a:lnSpc>
              <a:buFont typeface="+mj-lt"/>
              <a:buAutoNum type="arabicParenR"/>
            </a:pPr>
            <a:r>
              <a:rPr lang="de-DE" dirty="0" smtClean="0"/>
              <a:t>„10 ist größer als 5.“</a:t>
            </a:r>
          </a:p>
          <a:p>
            <a:pPr marL="456300" indent="-457200">
              <a:lnSpc>
                <a:spcPct val="150000"/>
              </a:lnSpc>
              <a:buFont typeface="+mj-lt"/>
              <a:buAutoNum type="arabicParenR"/>
            </a:pPr>
            <a:r>
              <a:rPr lang="de-DE" dirty="0" smtClean="0"/>
              <a:t>„1 Brötchen kostet 26 ct. 10 Brötchen kosten 2€.“</a:t>
            </a:r>
          </a:p>
          <a:p>
            <a:pPr marL="456300" indent="-457200">
              <a:lnSpc>
                <a:spcPct val="150000"/>
              </a:lnSpc>
              <a:buFont typeface="+mj-lt"/>
              <a:buAutoNum type="arabicParenR"/>
            </a:pPr>
            <a:r>
              <a:rPr lang="de-DE" dirty="0" smtClean="0"/>
              <a:t>„Um 16 Uhr ist Schluss. Das ist in 6 Stunden.“</a:t>
            </a:r>
            <a:endParaRPr lang="de-DE" dirty="0"/>
          </a:p>
        </p:txBody>
      </p:sp>
      <p:sp>
        <p:nvSpPr>
          <p:cNvPr id="6" name="Titel 5"/>
          <p:cNvSpPr>
            <a:spLocks noGrp="1"/>
          </p:cNvSpPr>
          <p:nvPr>
            <p:ph type="title"/>
          </p:nvPr>
        </p:nvSpPr>
        <p:spPr/>
        <p:txBody>
          <a:bodyPr>
            <a:normAutofit fontScale="90000"/>
          </a:bodyPr>
          <a:lstStyle/>
          <a:p>
            <a:r>
              <a:rPr lang="de-DE" dirty="0" smtClean="0"/>
              <a:t>1 Zahlaspekte</a:t>
            </a:r>
            <a:endParaRPr lang="de-DE" dirty="0"/>
          </a:p>
        </p:txBody>
      </p:sp>
      <p:grpSp>
        <p:nvGrpSpPr>
          <p:cNvPr id="2" name="Gruppierung 1"/>
          <p:cNvGrpSpPr/>
          <p:nvPr/>
        </p:nvGrpSpPr>
        <p:grpSpPr>
          <a:xfrm>
            <a:off x="827584" y="1844824"/>
            <a:ext cx="7488832" cy="3483136"/>
            <a:chOff x="827584" y="1170000"/>
            <a:chExt cx="7488832" cy="3483136"/>
          </a:xfrm>
        </p:grpSpPr>
        <p:sp>
          <p:nvSpPr>
            <p:cNvPr id="10" name="Rechteck 9"/>
            <p:cNvSpPr/>
            <p:nvPr/>
          </p:nvSpPr>
          <p:spPr bwMode="auto">
            <a:xfrm>
              <a:off x="827584" y="4221088"/>
              <a:ext cx="4896544"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1" name="Rechteck 10"/>
            <p:cNvSpPr/>
            <p:nvPr/>
          </p:nvSpPr>
          <p:spPr bwMode="auto">
            <a:xfrm>
              <a:off x="827584" y="2394000"/>
              <a:ext cx="2736304"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2" name="Rechteck 11"/>
            <p:cNvSpPr/>
            <p:nvPr/>
          </p:nvSpPr>
          <p:spPr bwMode="auto">
            <a:xfrm>
              <a:off x="827584" y="1782000"/>
              <a:ext cx="2952328"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3" name="Rechteck 12"/>
            <p:cNvSpPr/>
            <p:nvPr/>
          </p:nvSpPr>
          <p:spPr bwMode="auto">
            <a:xfrm>
              <a:off x="827584" y="3010544"/>
              <a:ext cx="2376264"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4" name="Rechteck 13"/>
            <p:cNvSpPr/>
            <p:nvPr/>
          </p:nvSpPr>
          <p:spPr bwMode="auto">
            <a:xfrm>
              <a:off x="827584" y="1170000"/>
              <a:ext cx="7488832"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15" name="Rechteck 14"/>
            <p:cNvSpPr/>
            <p:nvPr/>
          </p:nvSpPr>
          <p:spPr bwMode="auto">
            <a:xfrm>
              <a:off x="828000" y="3618000"/>
              <a:ext cx="5328592" cy="432048"/>
            </a:xfrm>
            <a:prstGeom prst="rect">
              <a:avLst/>
            </a:prstGeom>
            <a:noFill/>
            <a:ln w="222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grpSp>
      <p:sp>
        <p:nvSpPr>
          <p:cNvPr id="17" name="Abgerundetes Rechteck 16"/>
          <p:cNvSpPr/>
          <p:nvPr/>
        </p:nvSpPr>
        <p:spPr bwMode="auto">
          <a:xfrm>
            <a:off x="6012160" y="5922936"/>
            <a:ext cx="2736304" cy="53040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b="1" dirty="0" smtClean="0">
                <a:solidFill>
                  <a:prstClr val="black"/>
                </a:solidFill>
                <a:latin typeface="Calibri"/>
                <a:cs typeface="Calibri"/>
                <a:sym typeface="Wingdings"/>
              </a:rPr>
              <a:t>Zahlaspekte identifizieren</a:t>
            </a:r>
            <a:endParaRPr lang="de-DE" sz="1800" b="1" dirty="0">
              <a:solidFill>
                <a:schemeClr val="accent2"/>
              </a:solidFill>
              <a:latin typeface="Calibri"/>
              <a:cs typeface="Calibri"/>
            </a:endParaRPr>
          </a:p>
        </p:txBody>
      </p:sp>
      <p:sp>
        <p:nvSpPr>
          <p:cNvPr id="3" name="Textfeld 2"/>
          <p:cNvSpPr txBox="1"/>
          <p:nvPr/>
        </p:nvSpPr>
        <p:spPr>
          <a:xfrm>
            <a:off x="395536" y="1125905"/>
            <a:ext cx="4536504" cy="461665"/>
          </a:xfrm>
          <a:prstGeom prst="rect">
            <a:avLst/>
          </a:prstGeom>
          <a:noFill/>
        </p:spPr>
        <p:txBody>
          <a:bodyPr wrap="square" rtlCol="0">
            <a:spAutoFit/>
          </a:bodyPr>
          <a:lstStyle/>
          <a:p>
            <a:r>
              <a:rPr lang="de-DE" b="1" dirty="0" smtClean="0">
                <a:latin typeface="Calibri" panose="020F0502020204030204" pitchFamily="34" charset="0"/>
              </a:rPr>
              <a:t>Murmelphase:</a:t>
            </a:r>
            <a:endParaRPr lang="de-DE" b="1" dirty="0">
              <a:latin typeface="Calibri" panose="020F0502020204030204" pitchFamily="34" charset="0"/>
            </a:endParaRPr>
          </a:p>
        </p:txBody>
      </p:sp>
    </p:spTree>
    <p:extLst>
      <p:ext uri="{BB962C8B-B14F-4D97-AF65-F5344CB8AC3E}">
        <p14:creationId xmlns:p14="http://schemas.microsoft.com/office/powerpoint/2010/main" val="1604166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p:cNvSpPr/>
          <p:nvPr/>
        </p:nvSpPr>
        <p:spPr bwMode="auto">
          <a:xfrm>
            <a:off x="0" y="476672"/>
            <a:ext cx="9144000" cy="5854134"/>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62789"/>
            <a:ext cx="9144000" cy="5286491"/>
          </a:xfrm>
          <a:prstGeom prst="rect">
            <a:avLst/>
          </a:prstGeom>
        </p:spPr>
      </p:pic>
      <p:sp>
        <p:nvSpPr>
          <p:cNvPr id="8" name="Textfeld 7"/>
          <p:cNvSpPr txBox="1"/>
          <p:nvPr/>
        </p:nvSpPr>
        <p:spPr>
          <a:xfrm>
            <a:off x="3923928" y="6474822"/>
            <a:ext cx="5184576" cy="338554"/>
          </a:xfrm>
          <a:prstGeom prst="rect">
            <a:avLst/>
          </a:prstGeom>
          <a:noFill/>
        </p:spPr>
        <p:txBody>
          <a:bodyPr wrap="square" rtlCol="0">
            <a:spAutoFit/>
          </a:bodyPr>
          <a:lstStyle/>
          <a:p>
            <a:pPr algn="r"/>
            <a:r>
              <a:rPr lang="de-DE" sz="1600" b="1" i="1" dirty="0" smtClean="0">
                <a:solidFill>
                  <a:schemeClr val="tx2"/>
                </a:solidFill>
                <a:latin typeface="Calibri" panose="020F0502020204030204" pitchFamily="34" charset="0"/>
              </a:rPr>
              <a:t>Nussknacker 1 (Maier 2013, S. 4 und 5)</a:t>
            </a:r>
            <a:endParaRPr lang="de-DE" sz="1600" b="1" i="1" dirty="0">
              <a:solidFill>
                <a:schemeClr val="tx2"/>
              </a:solidFill>
              <a:latin typeface="Calibri" panose="020F0502020204030204" pitchFamily="34" charset="0"/>
            </a:endParaRPr>
          </a:p>
        </p:txBody>
      </p:sp>
      <p:sp>
        <p:nvSpPr>
          <p:cNvPr id="6" name="Abgerundetes Rechteck 5"/>
          <p:cNvSpPr/>
          <p:nvPr/>
        </p:nvSpPr>
        <p:spPr bwMode="auto">
          <a:xfrm>
            <a:off x="611560" y="6282976"/>
            <a:ext cx="2736304" cy="530400"/>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b="1" smtClean="0">
                <a:solidFill>
                  <a:prstClr val="black"/>
                </a:solidFill>
                <a:latin typeface="Calibri"/>
                <a:cs typeface="Calibri"/>
                <a:sym typeface="Wingdings"/>
              </a:rPr>
              <a:t>Zahlaspekte identifizieren</a:t>
            </a:r>
            <a:endParaRPr lang="de-DE" sz="1800" b="1" dirty="0">
              <a:solidFill>
                <a:schemeClr val="accent2"/>
              </a:solidFill>
              <a:latin typeface="Calibri"/>
              <a:cs typeface="Calibri"/>
            </a:endParaRPr>
          </a:p>
        </p:txBody>
      </p:sp>
      <p:sp>
        <p:nvSpPr>
          <p:cNvPr id="2" name="Rechteck 1"/>
          <p:cNvSpPr/>
          <p:nvPr/>
        </p:nvSpPr>
        <p:spPr>
          <a:xfrm>
            <a:off x="6984776" y="6001543"/>
            <a:ext cx="4572000" cy="307777"/>
          </a:xfrm>
          <a:prstGeom prst="rect">
            <a:avLst/>
          </a:prstGeom>
        </p:spPr>
        <p:txBody>
          <a:bodyPr>
            <a:spAutoFit/>
          </a:bodyPr>
          <a:lstStyle/>
          <a:p>
            <a:r>
              <a:rPr lang="de-DE" sz="1400" dirty="0" smtClean="0">
                <a:solidFill>
                  <a:srgbClr val="000000"/>
                </a:solidFill>
                <a:latin typeface="Calibri" charset="0"/>
                <a:ea typeface="Calibri" charset="0"/>
                <a:cs typeface="Calibri" charset="0"/>
              </a:rPr>
              <a:t>© Ernst Klett Verlag GmbH</a:t>
            </a:r>
            <a:endParaRPr lang="de-DE" sz="1400" dirty="0">
              <a:latin typeface="Calibri" charset="0"/>
              <a:ea typeface="Calibri" charset="0"/>
              <a:cs typeface="Calibri" charset="0"/>
            </a:endParaRPr>
          </a:p>
        </p:txBody>
      </p:sp>
    </p:spTree>
    <p:extLst>
      <p:ext uri="{BB962C8B-B14F-4D97-AF65-F5344CB8AC3E}">
        <p14:creationId xmlns:p14="http://schemas.microsoft.com/office/powerpoint/2010/main" val="15398330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Inhaltsplatzhalter 4"/>
          <p:cNvSpPr>
            <a:spLocks noGrp="1"/>
          </p:cNvSpPr>
          <p:nvPr>
            <p:ph idx="17"/>
          </p:nvPr>
        </p:nvSpPr>
        <p:spPr>
          <a:xfrm>
            <a:off x="324000" y="908720"/>
            <a:ext cx="8427398" cy="288032"/>
          </a:xfrm>
        </p:spPr>
        <p:txBody>
          <a:bodyPr/>
          <a:lstStyle/>
          <a:p>
            <a:r>
              <a:rPr lang="de-DE" dirty="0"/>
              <a:t>Aktivität je nach Einsatz (vgl. Modulhandbuch):</a:t>
            </a:r>
          </a:p>
          <a:p>
            <a:endParaRPr lang="de-DE" dirty="0"/>
          </a:p>
        </p:txBody>
      </p:sp>
      <p:sp>
        <p:nvSpPr>
          <p:cNvPr id="2" name="Titel 1"/>
          <p:cNvSpPr>
            <a:spLocks noGrp="1"/>
          </p:cNvSpPr>
          <p:nvPr>
            <p:ph type="title"/>
          </p:nvPr>
        </p:nvSpPr>
        <p:spPr/>
        <p:txBody>
          <a:bodyPr>
            <a:normAutofit/>
          </a:bodyPr>
          <a:lstStyle/>
          <a:p>
            <a:r>
              <a:rPr lang="de-DE" dirty="0" smtClean="0">
                <a:solidFill>
                  <a:schemeClr val="tx1">
                    <a:lumMod val="50000"/>
                    <a:lumOff val="50000"/>
                  </a:schemeClr>
                </a:solidFill>
              </a:rPr>
              <a:t>Erläuterung zur Kernaktivität auf vorheriger Folie:</a:t>
            </a:r>
            <a:endParaRPr lang="de-DE" dirty="0">
              <a:solidFill>
                <a:schemeClr val="tx1">
                  <a:lumMod val="50000"/>
                  <a:lumOff val="50000"/>
                </a:schemeClr>
              </a:solidFill>
            </a:endParaRPr>
          </a:p>
        </p:txBody>
      </p:sp>
      <p:sp>
        <p:nvSpPr>
          <p:cNvPr id="4" name="Inhaltsplatzhalter 3"/>
          <p:cNvSpPr>
            <a:spLocks noGrp="1"/>
          </p:cNvSpPr>
          <p:nvPr>
            <p:ph idx="1"/>
          </p:nvPr>
        </p:nvSpPr>
        <p:spPr>
          <a:xfrm>
            <a:off x="323528" y="1484784"/>
            <a:ext cx="8424936" cy="5011120"/>
          </a:xfrm>
        </p:spPr>
        <p:txBody>
          <a:bodyPr>
            <a:noAutofit/>
          </a:bodyPr>
          <a:lstStyle/>
          <a:p>
            <a:pPr marL="388055" indent="-388055">
              <a:buSzPct val="100000"/>
              <a:buAutoNum type="alphaUcParenR"/>
            </a:pPr>
            <a:r>
              <a:rPr lang="de-DE" sz="1400" dirty="0" smtClean="0"/>
              <a:t>Die </a:t>
            </a:r>
            <a:r>
              <a:rPr lang="de-DE" sz="1400" dirty="0"/>
              <a:t>TeilnehmerInnen bringen bereits Schülerdokumente mit in die Fortbildung. Es greift der Arbeitsauftrag wie formuliert </a:t>
            </a:r>
            <a:r>
              <a:rPr lang="de-DE" sz="1400" b="1" dirty="0">
                <a:solidFill>
                  <a:schemeClr val="accent2"/>
                </a:solidFill>
              </a:rPr>
              <a:t>ABL_1_Vorbereitende Aufgabe</a:t>
            </a:r>
            <a:r>
              <a:rPr lang="de-DE" sz="1400" dirty="0"/>
              <a:t>. Die Arbeit findet direkt in der (ca. 3-5er)Gruppe statt.</a:t>
            </a:r>
            <a:br>
              <a:rPr lang="de-DE" sz="1400" dirty="0"/>
            </a:br>
            <a:r>
              <a:rPr lang="de-DE" sz="1400" dirty="0"/>
              <a:t>Die TN erhalten nun jeweils </a:t>
            </a:r>
            <a:r>
              <a:rPr lang="de-DE" sz="1400" b="1" dirty="0">
                <a:solidFill>
                  <a:schemeClr val="accent2"/>
                </a:solidFill>
              </a:rPr>
              <a:t>ABL_3_Analyse von Zahlaspekten </a:t>
            </a:r>
            <a:r>
              <a:rPr lang="de-DE" sz="1400" dirty="0"/>
              <a:t>und ein vorbereiteter </a:t>
            </a:r>
            <a:r>
              <a:rPr lang="de-DE" sz="1400" dirty="0" err="1"/>
              <a:t>Flipchartbogen</a:t>
            </a:r>
            <a:r>
              <a:rPr lang="de-DE" sz="1400" dirty="0"/>
              <a:t>, der exakt entsprechend des Arbeitsblatts gestaltet ist. Auf diesem sollen in der 2. Spalte die erhobenen Kinderantworten eingeordnet werden. In Spalte 3 lassen sich weitere Impulse notieren. (Der Operatoraspekt kann ggf. auf ABL und F</a:t>
            </a:r>
            <a:r>
              <a:rPr lang="de-DE" sz="1400" dirty="0" smtClean="0"/>
              <a:t>lipchart </a:t>
            </a:r>
            <a:r>
              <a:rPr lang="de-DE" sz="1400" dirty="0"/>
              <a:t>weggelassen werden, da er bei diesem Bild nicht zentral ist.)</a:t>
            </a:r>
          </a:p>
          <a:p>
            <a:pPr marL="388055" indent="-388055">
              <a:buSzPct val="100000"/>
              <a:buAutoNum type="alphaUcParenR"/>
            </a:pPr>
            <a:r>
              <a:rPr lang="de-DE" sz="1400" dirty="0"/>
              <a:t>Die TN </a:t>
            </a:r>
            <a:r>
              <a:rPr lang="de-DE" sz="1400" dirty="0" smtClean="0"/>
              <a:t>erhalten </a:t>
            </a:r>
            <a:r>
              <a:rPr lang="de-DE" sz="1400" dirty="0"/>
              <a:t>die Arbeitsblätter und </a:t>
            </a:r>
            <a:r>
              <a:rPr lang="de-DE" sz="1400" dirty="0" err="1"/>
              <a:t>Flipchartbögen</a:t>
            </a:r>
            <a:r>
              <a:rPr lang="de-DE" sz="1400" dirty="0"/>
              <a:t> wie in A, füllen aber nur die 3. Spalte mit den Hinweisen aus und </a:t>
            </a:r>
            <a:r>
              <a:rPr lang="de-DE" sz="1400" dirty="0" smtClean="0"/>
              <a:t>bereiten sich auf die konkrete Umsetzung der Aufgabe in der Distanzphase vor. </a:t>
            </a:r>
            <a:r>
              <a:rPr lang="de-DE" sz="1400" dirty="0"/>
              <a:t>Die Durchführung wird dann für die Distanzphase aufgetragen. Die Flipcharts werden abfotografiert und den TN möglichst schnell zur Verfügung gestellt. In der nächsten Sitzung wird die 2. Spalte mit den erhobenen Antworten ausgefüllt.</a:t>
            </a:r>
          </a:p>
          <a:p>
            <a:pPr marL="388055" indent="-388055">
              <a:buSzPct val="100000"/>
              <a:buAutoNum type="alphaUcParenR"/>
            </a:pPr>
            <a:r>
              <a:rPr lang="de-DE" sz="1400" dirty="0"/>
              <a:t>Die TN erhalten Arbeitsblätter wie in C. Auf dem </a:t>
            </a:r>
            <a:r>
              <a:rPr lang="de-DE" sz="1400" dirty="0" err="1"/>
              <a:t>Flipchartbogen</a:t>
            </a:r>
            <a:r>
              <a:rPr lang="de-DE" sz="1400" dirty="0"/>
              <a:t> befindet sich nur die 3. Spalte. Es werden Impulse gesammelt wie in C. Die Durchführung wird zur Nachbereitung aufgetragen. Die Analyse der Schülerdokumente muss individuell nachbereitend geschehen. </a:t>
            </a:r>
            <a:endParaRPr lang="de-DE" sz="1400" dirty="0" smtClean="0"/>
          </a:p>
          <a:p>
            <a:pPr marL="388055" indent="-388055">
              <a:buSzPct val="100000"/>
              <a:buAutoNum type="alphaUcParenR"/>
            </a:pPr>
            <a:r>
              <a:rPr lang="de-DE" sz="1400" dirty="0" smtClean="0"/>
              <a:t>Wie C.</a:t>
            </a:r>
          </a:p>
          <a:p>
            <a:r>
              <a:rPr lang="de-DE" sz="1400" dirty="0" smtClean="0"/>
              <a:t>Zusatzaufgabe </a:t>
            </a:r>
            <a:r>
              <a:rPr lang="de-DE" sz="1400" dirty="0"/>
              <a:t>für schnelle Gruppen: Welche Veränderungen, Reduktionen, Erweiterungen, Unterstützungsmaßnahmen der Aufgabe / des Bildes schlagen Sie für Ihre heterogene Lerngruppe vor?</a:t>
            </a:r>
          </a:p>
          <a:p>
            <a:r>
              <a:rPr lang="de-DE" sz="1400" dirty="0"/>
              <a:t>Die Reflexion kann jeweils mit Hilfe eines Museumsrundgangs gestaltet werden. Im Plenum werden dann nur noch Unterschiede und Auffälligkeiten besprochen.</a:t>
            </a:r>
          </a:p>
        </p:txBody>
      </p:sp>
    </p:spTree>
    <p:extLst>
      <p:ext uri="{BB962C8B-B14F-4D97-AF65-F5344CB8AC3E}">
        <p14:creationId xmlns:p14="http://schemas.microsoft.com/office/powerpoint/2010/main" val="20686756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de-DE" dirty="0" smtClean="0"/>
              <a:t>1 Zahlaspekte</a:t>
            </a:r>
            <a:endParaRPr lang="de-DE" dirty="0"/>
          </a:p>
        </p:txBody>
      </p:sp>
      <p:sp>
        <p:nvSpPr>
          <p:cNvPr id="2" name="Textfeld 1"/>
          <p:cNvSpPr txBox="1"/>
          <p:nvPr/>
        </p:nvSpPr>
        <p:spPr>
          <a:xfrm>
            <a:off x="179512" y="1268760"/>
            <a:ext cx="6336704" cy="461665"/>
          </a:xfrm>
          <a:prstGeom prst="rect">
            <a:avLst/>
          </a:prstGeom>
          <a:noFill/>
        </p:spPr>
        <p:txBody>
          <a:bodyPr wrap="square" rtlCol="0">
            <a:spAutoFit/>
          </a:bodyPr>
          <a:lstStyle/>
          <a:p>
            <a:r>
              <a:rPr lang="de-DE" b="1" dirty="0" smtClean="0">
                <a:latin typeface="Calibri" panose="020F0502020204030204" pitchFamily="34" charset="0"/>
              </a:rPr>
              <a:t>Weitere Erhebungsmöglichkeiten</a:t>
            </a:r>
            <a:endParaRPr lang="de-DE" b="1" dirty="0">
              <a:latin typeface="Calibri" panose="020F0502020204030204" pitchFamily="34" charset="0"/>
            </a:endParaRPr>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695448"/>
            <a:ext cx="3020264" cy="2093592"/>
          </a:xfrm>
          <a:prstGeom prst="rect">
            <a:avLst/>
          </a:prstGeom>
        </p:spPr>
      </p:pic>
      <p:pic>
        <p:nvPicPr>
          <p:cNvPr id="4" name="Bild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31840" y="1728000"/>
            <a:ext cx="3027036" cy="4104456"/>
          </a:xfrm>
          <a:prstGeom prst="rect">
            <a:avLst/>
          </a:prstGeom>
        </p:spPr>
      </p:pic>
      <p:pic>
        <p:nvPicPr>
          <p:cNvPr id="5" name="Bild 4"/>
          <p:cNvPicPr>
            <a:picLocks noChangeAspect="1"/>
          </p:cNvPicPr>
          <p:nvPr/>
        </p:nvPicPr>
        <p:blipFill rotWithShape="1">
          <a:blip r:embed="rId5">
            <a:extLst>
              <a:ext uri="{28A0092B-C50C-407E-A947-70E740481C1C}">
                <a14:useLocalDpi xmlns:a14="http://schemas.microsoft.com/office/drawing/2010/main" val="0"/>
              </a:ext>
            </a:extLst>
          </a:blip>
          <a:srcRect l="1279" t="-526" r="1296"/>
          <a:stretch/>
        </p:blipFill>
        <p:spPr>
          <a:xfrm>
            <a:off x="6192000" y="1728001"/>
            <a:ext cx="2736000" cy="4126880"/>
          </a:xfrm>
          <a:prstGeom prst="rect">
            <a:avLst/>
          </a:prstGeom>
        </p:spPr>
      </p:pic>
      <p:sp>
        <p:nvSpPr>
          <p:cNvPr id="9" name="Textfeld 8"/>
          <p:cNvSpPr txBox="1"/>
          <p:nvPr/>
        </p:nvSpPr>
        <p:spPr>
          <a:xfrm>
            <a:off x="-129417" y="3815618"/>
            <a:ext cx="3240360" cy="338554"/>
          </a:xfrm>
          <a:prstGeom prst="rect">
            <a:avLst/>
          </a:prstGeom>
          <a:noFill/>
        </p:spPr>
        <p:txBody>
          <a:bodyPr wrap="square" rtlCol="0">
            <a:spAutoFit/>
          </a:bodyPr>
          <a:lstStyle/>
          <a:p>
            <a:pPr algn="r"/>
            <a:r>
              <a:rPr lang="de-DE" sz="1600" b="1" i="1" smtClean="0">
                <a:solidFill>
                  <a:schemeClr val="tx2"/>
                </a:solidFill>
                <a:latin typeface="Calibri" panose="020F0502020204030204" pitchFamily="34" charset="0"/>
              </a:rPr>
              <a:t>PIK AS (2011)</a:t>
            </a:r>
            <a:endParaRPr lang="de-DE" sz="1600" b="1" i="1" dirty="0">
              <a:solidFill>
                <a:schemeClr val="tx2"/>
              </a:solidFill>
              <a:latin typeface="Calibri" panose="020F0502020204030204" pitchFamily="34" charset="0"/>
            </a:endParaRPr>
          </a:p>
        </p:txBody>
      </p:sp>
    </p:spTree>
    <p:extLst>
      <p:ext uri="{BB962C8B-B14F-4D97-AF65-F5344CB8AC3E}">
        <p14:creationId xmlns:p14="http://schemas.microsoft.com/office/powerpoint/2010/main" val="239163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de-DE" dirty="0" smtClean="0"/>
              <a:t>1 Zahlaspekte</a:t>
            </a:r>
            <a:endParaRPr lang="de-DE" dirty="0"/>
          </a:p>
        </p:txBody>
      </p:sp>
      <p:sp>
        <p:nvSpPr>
          <p:cNvPr id="2" name="Textfeld 1"/>
          <p:cNvSpPr txBox="1"/>
          <p:nvPr/>
        </p:nvSpPr>
        <p:spPr>
          <a:xfrm>
            <a:off x="324000" y="1123200"/>
            <a:ext cx="4896544" cy="461665"/>
          </a:xfrm>
          <a:prstGeom prst="rect">
            <a:avLst/>
          </a:prstGeom>
          <a:noFill/>
        </p:spPr>
        <p:txBody>
          <a:bodyPr wrap="square" rtlCol="0">
            <a:spAutoFit/>
          </a:bodyPr>
          <a:lstStyle/>
          <a:p>
            <a:r>
              <a:rPr lang="de-DE" b="1" dirty="0" smtClean="0">
                <a:latin typeface="Calibri" panose="020F0502020204030204" pitchFamily="34" charset="0"/>
              </a:rPr>
              <a:t>Weitere Erhebungsmöglichkeiten:</a:t>
            </a:r>
          </a:p>
        </p:txBody>
      </p:sp>
      <p:pic>
        <p:nvPicPr>
          <p:cNvPr id="8" name="Bild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1114" y="3501008"/>
            <a:ext cx="2337547" cy="3211841"/>
          </a:xfrm>
          <a:prstGeom prst="rect">
            <a:avLst/>
          </a:prstGeom>
        </p:spPr>
      </p:pic>
      <p:sp>
        <p:nvSpPr>
          <p:cNvPr id="10" name="Rechteck 9"/>
          <p:cNvSpPr/>
          <p:nvPr/>
        </p:nvSpPr>
        <p:spPr>
          <a:xfrm>
            <a:off x="324000" y="1499716"/>
            <a:ext cx="4896544" cy="1077218"/>
          </a:xfrm>
          <a:prstGeom prst="rect">
            <a:avLst/>
          </a:prstGeom>
        </p:spPr>
        <p:txBody>
          <a:bodyPr wrap="square">
            <a:spAutoFit/>
          </a:bodyPr>
          <a:lstStyle/>
          <a:p>
            <a:endParaRPr lang="de-DE" dirty="0">
              <a:latin typeface="Calibri" panose="020F0502020204030204" pitchFamily="34" charset="0"/>
            </a:endParaRPr>
          </a:p>
          <a:p>
            <a:r>
              <a:rPr lang="de-DE" dirty="0">
                <a:latin typeface="Calibri" panose="020F0502020204030204" pitchFamily="34" charset="0"/>
              </a:rPr>
              <a:t>Zahlenalbum</a:t>
            </a:r>
          </a:p>
          <a:p>
            <a:r>
              <a:rPr lang="de-DE" sz="1600" b="1" i="1" dirty="0" smtClean="0">
                <a:solidFill>
                  <a:schemeClr val="tx2"/>
                </a:solidFill>
                <a:latin typeface="Calibri" panose="020F0502020204030204" pitchFamily="34" charset="0"/>
              </a:rPr>
              <a:t>(Idee vgl</a:t>
            </a:r>
            <a:r>
              <a:rPr lang="de-DE" sz="1600" b="1" i="1" dirty="0">
                <a:solidFill>
                  <a:schemeClr val="tx2"/>
                </a:solidFill>
                <a:latin typeface="Calibri" panose="020F0502020204030204" pitchFamily="34" charset="0"/>
              </a:rPr>
              <a:t>. Sundermann und </a:t>
            </a:r>
            <a:r>
              <a:rPr lang="de-DE" sz="1600" b="1" i="1" dirty="0" smtClean="0">
                <a:solidFill>
                  <a:schemeClr val="tx2"/>
                </a:solidFill>
                <a:latin typeface="Calibri" panose="020F0502020204030204" pitchFamily="34" charset="0"/>
              </a:rPr>
              <a:t>Selter 2006</a:t>
            </a:r>
            <a:r>
              <a:rPr lang="de-DE" sz="1600" b="1" i="1" dirty="0">
                <a:solidFill>
                  <a:schemeClr val="tx2"/>
                </a:solidFill>
                <a:latin typeface="Calibri" panose="020F0502020204030204" pitchFamily="34" charset="0"/>
              </a:rPr>
              <a:t>, </a:t>
            </a:r>
            <a:r>
              <a:rPr lang="de-DE" sz="1600" b="1" i="1" dirty="0" smtClean="0">
                <a:solidFill>
                  <a:schemeClr val="tx2"/>
                </a:solidFill>
                <a:latin typeface="Calibri" panose="020F0502020204030204" pitchFamily="34" charset="0"/>
              </a:rPr>
              <a:t>S. 128f.)</a:t>
            </a:r>
            <a:endParaRPr lang="de-DE" sz="1600" b="1" i="1" dirty="0">
              <a:solidFill>
                <a:schemeClr val="tx2"/>
              </a:solidFill>
              <a:latin typeface="Calibri" panose="020F0502020204030204" pitchFamily="34" charset="0"/>
            </a:endParaRPr>
          </a:p>
        </p:txBody>
      </p:sp>
      <p:pic>
        <p:nvPicPr>
          <p:cNvPr id="11" name="Bild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5060" y="2996952"/>
            <a:ext cx="2312885" cy="3170550"/>
          </a:xfrm>
          <a:prstGeom prst="rect">
            <a:avLst/>
          </a:prstGeom>
        </p:spPr>
      </p:pic>
      <p:pic>
        <p:nvPicPr>
          <p:cNvPr id="12" name="Bild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0648" y="2135054"/>
            <a:ext cx="2468470" cy="3293864"/>
          </a:xfrm>
          <a:prstGeom prst="rect">
            <a:avLst/>
          </a:prstGeom>
        </p:spPr>
      </p:pic>
    </p:spTree>
    <p:extLst>
      <p:ext uri="{BB962C8B-B14F-4D97-AF65-F5344CB8AC3E}">
        <p14:creationId xmlns:p14="http://schemas.microsoft.com/office/powerpoint/2010/main" val="9479659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buNone/>
            </a:pPr>
            <a:r>
              <a:rPr lang="de-DE" sz="2400" b="1" dirty="0" smtClean="0"/>
              <a:t>Fazit:</a:t>
            </a:r>
          </a:p>
        </p:txBody>
      </p:sp>
      <p:sp>
        <p:nvSpPr>
          <p:cNvPr id="6" name="Titel 5"/>
          <p:cNvSpPr>
            <a:spLocks noGrp="1"/>
          </p:cNvSpPr>
          <p:nvPr>
            <p:ph type="title"/>
          </p:nvPr>
        </p:nvSpPr>
        <p:spPr/>
        <p:txBody>
          <a:bodyPr>
            <a:normAutofit fontScale="90000"/>
          </a:bodyPr>
          <a:lstStyle/>
          <a:p>
            <a:r>
              <a:rPr lang="de-DE" dirty="0" smtClean="0"/>
              <a:t>1 Zahlaspekte</a:t>
            </a:r>
            <a:endParaRPr lang="de-DE" dirty="0"/>
          </a:p>
        </p:txBody>
      </p:sp>
      <p:pic>
        <p:nvPicPr>
          <p:cNvPr id="13" name="Bild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1052736"/>
            <a:ext cx="3096344" cy="1790113"/>
          </a:xfrm>
          <a:prstGeom prst="rect">
            <a:avLst/>
          </a:prstGeom>
        </p:spPr>
      </p:pic>
      <p:pic>
        <p:nvPicPr>
          <p:cNvPr id="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0112" y="3212976"/>
            <a:ext cx="3399383" cy="2689671"/>
          </a:xfrm>
          <a:prstGeom prst="rect">
            <a:avLst/>
          </a:prstGeom>
        </p:spPr>
      </p:pic>
      <p:sp>
        <p:nvSpPr>
          <p:cNvPr id="5" name="Rechteck 4"/>
          <p:cNvSpPr/>
          <p:nvPr/>
        </p:nvSpPr>
        <p:spPr>
          <a:xfrm>
            <a:off x="414300" y="1628800"/>
            <a:ext cx="5093804" cy="1015663"/>
          </a:xfrm>
          <a:prstGeom prst="rect">
            <a:avLst/>
          </a:prstGeom>
        </p:spPr>
        <p:txBody>
          <a:bodyPr wrap="square">
            <a:spAutoFit/>
          </a:bodyPr>
          <a:lstStyle/>
          <a:p>
            <a:pPr marL="342000" lvl="0" indent="-342900" eaLnBrk="1" hangingPunct="1">
              <a:spcBef>
                <a:spcPts val="576"/>
              </a:spcBef>
              <a:spcAft>
                <a:spcPts val="600"/>
              </a:spcAft>
              <a:buClr>
                <a:srgbClr val="327A86"/>
              </a:buClr>
              <a:buFont typeface="Wingdings" charset="2"/>
              <a:buChar char="§"/>
            </a:pPr>
            <a:r>
              <a:rPr lang="de-DE" sz="2000" i="1" kern="0" dirty="0">
                <a:solidFill>
                  <a:srgbClr val="327A86"/>
                </a:solidFill>
                <a:latin typeface="Calibri"/>
                <a:ea typeface="ＭＳ Ｐゴシック"/>
                <a:cs typeface="Calibri"/>
              </a:rPr>
              <a:t>Zahlen</a:t>
            </a:r>
            <a:r>
              <a:rPr lang="de-DE" sz="2000" i="1" kern="0" dirty="0">
                <a:solidFill>
                  <a:prstClr val="black"/>
                </a:solidFill>
                <a:latin typeface="Calibri"/>
                <a:ea typeface="ＭＳ Ｐゴシック"/>
                <a:cs typeface="Calibri"/>
              </a:rPr>
              <a:t> begegnen Kindern                                          (schon vor der Schule) in unterschiedlichen </a:t>
            </a:r>
            <a:r>
              <a:rPr lang="de-DE" sz="2000" i="1" kern="0" dirty="0">
                <a:solidFill>
                  <a:srgbClr val="327A86"/>
                </a:solidFill>
                <a:latin typeface="Calibri"/>
                <a:ea typeface="ＭＳ Ｐゴシック"/>
                <a:cs typeface="Calibri"/>
              </a:rPr>
              <a:t>Kontexten und Bedeutungen</a:t>
            </a:r>
            <a:r>
              <a:rPr lang="de-DE" sz="2000" i="1" kern="0" dirty="0">
                <a:solidFill>
                  <a:prstClr val="black"/>
                </a:solidFill>
                <a:latin typeface="Calibri"/>
                <a:ea typeface="ＭＳ Ｐゴシック"/>
                <a:cs typeface="Calibri"/>
              </a:rPr>
              <a:t>.</a:t>
            </a:r>
          </a:p>
        </p:txBody>
      </p:sp>
      <p:sp>
        <p:nvSpPr>
          <p:cNvPr id="7" name="Rechteck 6"/>
          <p:cNvSpPr/>
          <p:nvPr/>
        </p:nvSpPr>
        <p:spPr>
          <a:xfrm>
            <a:off x="414300" y="4816896"/>
            <a:ext cx="5093804" cy="1015663"/>
          </a:xfrm>
          <a:prstGeom prst="rect">
            <a:avLst/>
          </a:prstGeom>
        </p:spPr>
        <p:txBody>
          <a:bodyPr wrap="square">
            <a:spAutoFit/>
          </a:bodyPr>
          <a:lstStyle/>
          <a:p>
            <a:pPr marL="342000" lvl="0" indent="-342900" eaLnBrk="1" hangingPunct="1">
              <a:spcBef>
                <a:spcPts val="576"/>
              </a:spcBef>
              <a:spcAft>
                <a:spcPts val="600"/>
              </a:spcAft>
              <a:buClr>
                <a:srgbClr val="327A86"/>
              </a:buClr>
              <a:buFont typeface="Wingdings" charset="2"/>
              <a:buChar char="§"/>
            </a:pPr>
            <a:r>
              <a:rPr lang="de-DE" sz="2000" i="1" kern="0" dirty="0">
                <a:solidFill>
                  <a:prstClr val="black"/>
                </a:solidFill>
                <a:latin typeface="Calibri"/>
                <a:ea typeface="ＭＳ Ｐゴシック"/>
                <a:cs typeface="Calibri"/>
              </a:rPr>
              <a:t>Die Lehrkraft muss die angesprochenen </a:t>
            </a:r>
            <a:r>
              <a:rPr lang="de-DE" sz="2000" i="1" kern="0" dirty="0">
                <a:solidFill>
                  <a:srgbClr val="327A86"/>
                </a:solidFill>
                <a:latin typeface="Calibri"/>
                <a:ea typeface="ＭＳ Ｐゴシック"/>
                <a:cs typeface="Calibri"/>
              </a:rPr>
              <a:t>Zahlaspekte</a:t>
            </a:r>
            <a:r>
              <a:rPr lang="de-DE" sz="2000" i="1" kern="0" dirty="0">
                <a:solidFill>
                  <a:prstClr val="black"/>
                </a:solidFill>
                <a:latin typeface="Calibri"/>
                <a:ea typeface="ＭＳ Ｐゴシック"/>
                <a:cs typeface="Calibri"/>
              </a:rPr>
              <a:t> in Materialien, Aufgaben etc. </a:t>
            </a:r>
            <a:r>
              <a:rPr lang="de-DE" sz="2000" i="1" kern="0" dirty="0">
                <a:solidFill>
                  <a:srgbClr val="327A86"/>
                </a:solidFill>
                <a:latin typeface="Calibri"/>
                <a:ea typeface="ＭＳ Ｐゴシック"/>
                <a:cs typeface="Calibri"/>
              </a:rPr>
              <a:t>unterscheiden können</a:t>
            </a:r>
            <a:r>
              <a:rPr lang="de-DE" sz="2000" i="1" kern="0" dirty="0">
                <a:solidFill>
                  <a:prstClr val="black"/>
                </a:solidFill>
                <a:latin typeface="Calibri"/>
                <a:ea typeface="ＭＳ Ｐゴシック"/>
                <a:cs typeface="Calibri"/>
              </a:rPr>
              <a:t>.</a:t>
            </a:r>
          </a:p>
        </p:txBody>
      </p:sp>
      <p:sp>
        <p:nvSpPr>
          <p:cNvPr id="8" name="Rechteck 7"/>
          <p:cNvSpPr/>
          <p:nvPr/>
        </p:nvSpPr>
        <p:spPr>
          <a:xfrm>
            <a:off x="414300" y="3068960"/>
            <a:ext cx="5093804" cy="1323439"/>
          </a:xfrm>
          <a:prstGeom prst="rect">
            <a:avLst/>
          </a:prstGeom>
        </p:spPr>
        <p:txBody>
          <a:bodyPr wrap="square">
            <a:spAutoFit/>
          </a:bodyPr>
          <a:lstStyle/>
          <a:p>
            <a:pPr marL="342000" lvl="0" indent="-342900" eaLnBrk="1" hangingPunct="1">
              <a:spcBef>
                <a:spcPts val="576"/>
              </a:spcBef>
              <a:spcAft>
                <a:spcPts val="600"/>
              </a:spcAft>
              <a:buClr>
                <a:srgbClr val="327A86"/>
              </a:buClr>
              <a:buFont typeface="Wingdings" charset="2"/>
              <a:buChar char="§"/>
            </a:pPr>
            <a:r>
              <a:rPr lang="de-DE" sz="2000" i="1" kern="0" dirty="0">
                <a:solidFill>
                  <a:prstClr val="black"/>
                </a:solidFill>
                <a:latin typeface="Calibri"/>
                <a:ea typeface="ＭＳ Ｐゴシック"/>
                <a:cs typeface="Calibri"/>
              </a:rPr>
              <a:t>Für den Anfangsunterricht ist es bedeutsam, dass Lernende Zahlen </a:t>
            </a:r>
            <a:r>
              <a:rPr lang="de-DE" sz="2000" i="1" kern="0" dirty="0">
                <a:solidFill>
                  <a:srgbClr val="327A86"/>
                </a:solidFill>
                <a:latin typeface="Calibri"/>
                <a:ea typeface="ＭＳ Ｐゴシック"/>
                <a:cs typeface="Calibri"/>
              </a:rPr>
              <a:t>vielseitig</a:t>
            </a:r>
            <a:r>
              <a:rPr lang="de-DE" sz="2000" i="1" kern="0" dirty="0">
                <a:solidFill>
                  <a:prstClr val="black"/>
                </a:solidFill>
                <a:latin typeface="Calibri"/>
                <a:ea typeface="ＭＳ Ｐゴシック"/>
                <a:cs typeface="Calibri"/>
              </a:rPr>
              <a:t> (insbesondere </a:t>
            </a:r>
            <a:r>
              <a:rPr lang="de-DE" sz="2000" i="1" kern="0" dirty="0">
                <a:solidFill>
                  <a:srgbClr val="327A86"/>
                </a:solidFill>
                <a:latin typeface="Calibri"/>
                <a:ea typeface="ＭＳ Ｐゴシック"/>
                <a:cs typeface="Calibri"/>
              </a:rPr>
              <a:t>kardinal und ordinal</a:t>
            </a:r>
            <a:r>
              <a:rPr lang="de-DE" sz="2000" i="1" kern="0" dirty="0">
                <a:solidFill>
                  <a:prstClr val="black"/>
                </a:solidFill>
                <a:latin typeface="Calibri"/>
                <a:ea typeface="ＭＳ Ｐゴシック"/>
                <a:cs typeface="Calibri"/>
              </a:rPr>
              <a:t>) deuten können.</a:t>
            </a:r>
          </a:p>
        </p:txBody>
      </p:sp>
      <p:sp>
        <p:nvSpPr>
          <p:cNvPr id="11" name="Textfeld 10"/>
          <p:cNvSpPr txBox="1"/>
          <p:nvPr/>
        </p:nvSpPr>
        <p:spPr>
          <a:xfrm>
            <a:off x="6588224" y="2842849"/>
            <a:ext cx="2448272" cy="615553"/>
          </a:xfrm>
          <a:prstGeom prst="rect">
            <a:avLst/>
          </a:prstGeom>
          <a:noFill/>
        </p:spPr>
        <p:txBody>
          <a:bodyPr wrap="square" rtlCol="0">
            <a:spAutoFit/>
          </a:bodyPr>
          <a:lstStyle/>
          <a:p>
            <a:r>
              <a:rPr lang="de-DE" sz="1400" dirty="0">
                <a:solidFill>
                  <a:srgbClr val="000000"/>
                </a:solidFill>
                <a:latin typeface="Calibri" charset="0"/>
                <a:ea typeface="Calibri" charset="0"/>
                <a:cs typeface="Calibri" charset="0"/>
              </a:rPr>
              <a:t>© Ernst Klett Verlag GmbH</a:t>
            </a:r>
            <a:endParaRPr lang="de-DE" sz="1400" dirty="0">
              <a:latin typeface="Calibri" charset="0"/>
              <a:ea typeface="Calibri" charset="0"/>
              <a:cs typeface="Calibri" charset="0"/>
            </a:endParaRPr>
          </a:p>
          <a:p>
            <a:endParaRPr lang="de-DE" sz="2000" dirty="0">
              <a:latin typeface="Calibri" panose="020F0502020204030204" pitchFamily="34" charset="0"/>
            </a:endParaRPr>
          </a:p>
        </p:txBody>
      </p:sp>
    </p:spTree>
    <p:extLst>
      <p:ext uri="{BB962C8B-B14F-4D97-AF65-F5344CB8AC3E}">
        <p14:creationId xmlns:p14="http://schemas.microsoft.com/office/powerpoint/2010/main" val="740742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756592" y="1916832"/>
            <a:ext cx="633670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Font typeface="Arial" panose="020B0604020202020204" pitchFamily="34" charset="0"/>
              <a:buAutoNum type="arabicPeriod"/>
            </a:pPr>
            <a:r>
              <a:rPr lang="de-DE" dirty="0" smtClean="0"/>
              <a:t>Zahlaspekte</a:t>
            </a:r>
            <a:endParaRPr lang="de-DE" dirty="0" smtClean="0">
              <a:solidFill>
                <a:srgbClr val="327A86"/>
              </a:solidFill>
            </a:endParaRPr>
          </a:p>
          <a:p>
            <a:pPr marL="514350" indent="-514350">
              <a:buClr>
                <a:srgbClr val="327A86"/>
              </a:buClr>
              <a:buAutoNum type="arabicPeriod"/>
            </a:pPr>
            <a:r>
              <a:rPr lang="de-DE" dirty="0" smtClean="0">
                <a:solidFill>
                  <a:srgbClr val="327A86"/>
                </a:solidFill>
              </a:rPr>
              <a:t>Anzahlen darstellen und erfassen</a:t>
            </a:r>
            <a:endParaRPr lang="de-DE" dirty="0">
              <a:solidFill>
                <a:srgbClr val="327A86"/>
              </a:solidFill>
            </a:endParaRPr>
          </a:p>
          <a:p>
            <a:pPr marL="514350" indent="-514350">
              <a:buClr>
                <a:srgbClr val="327A86"/>
              </a:buClr>
              <a:buAutoNum type="arabicPeriod"/>
            </a:pPr>
            <a:r>
              <a:rPr lang="de-DE" dirty="0" smtClean="0"/>
              <a:t>Diskussion</a:t>
            </a:r>
          </a:p>
          <a:p>
            <a:pPr marL="514350" indent="-514350">
              <a:buClr>
                <a:srgbClr val="327A86"/>
              </a:buClr>
              <a:buAutoNum type="arabicPeriod"/>
            </a:pPr>
            <a:endParaRPr lang="de-DE" dirty="0"/>
          </a:p>
        </p:txBody>
      </p:sp>
    </p:spTree>
    <p:extLst>
      <p:ext uri="{BB962C8B-B14F-4D97-AF65-F5344CB8AC3E}">
        <p14:creationId xmlns:p14="http://schemas.microsoft.com/office/powerpoint/2010/main" val="4932535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1661404" y="1238700"/>
            <a:ext cx="5515848" cy="5125729"/>
          </a:xfrm>
          <a:prstGeom prst="rect">
            <a:avLst/>
          </a:prstGeom>
        </p:spPr>
      </p:pic>
      <p:sp>
        <p:nvSpPr>
          <p:cNvPr id="6" name="Titel 5"/>
          <p:cNvSpPr>
            <a:spLocks noGrp="1"/>
          </p:cNvSpPr>
          <p:nvPr>
            <p:ph type="title"/>
          </p:nvPr>
        </p:nvSpPr>
        <p:spPr/>
        <p:txBody>
          <a:bodyPr>
            <a:normAutofit fontScale="90000"/>
          </a:bodyPr>
          <a:lstStyle/>
          <a:p>
            <a:r>
              <a:rPr lang="de-DE" dirty="0" smtClean="0"/>
              <a:t>2.1 Anzahlen darstellen</a:t>
            </a:r>
            <a:endParaRPr lang="de-DE" dirty="0"/>
          </a:p>
        </p:txBody>
      </p:sp>
      <p:sp>
        <p:nvSpPr>
          <p:cNvPr id="16" name="Shape 694"/>
          <p:cNvSpPr/>
          <p:nvPr/>
        </p:nvSpPr>
        <p:spPr>
          <a:xfrm>
            <a:off x="185969" y="6363617"/>
            <a:ext cx="2044470" cy="37959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1200"/>
              </a:spcBef>
              <a:defRPr sz="1800">
                <a:latin typeface="Calibri"/>
                <a:ea typeface="Calibri"/>
                <a:cs typeface="Calibri"/>
                <a:sym typeface="Calibri"/>
              </a:defRPr>
            </a:lvl1pPr>
          </a:lstStyle>
          <a:p>
            <a:r>
              <a:rPr lang="de-DE" b="1" i="1" dirty="0" smtClean="0">
                <a:solidFill>
                  <a:schemeClr val="tx2"/>
                </a:solidFill>
              </a:rPr>
              <a:t>(</a:t>
            </a:r>
            <a:r>
              <a:rPr lang="de-DE" b="1" i="1" dirty="0" err="1" smtClean="0">
                <a:solidFill>
                  <a:schemeClr val="tx2"/>
                </a:solidFill>
              </a:rPr>
              <a:t>Kuhnke</a:t>
            </a:r>
            <a:r>
              <a:rPr lang="de-DE" b="1" i="1" dirty="0" smtClean="0">
                <a:solidFill>
                  <a:schemeClr val="tx2"/>
                </a:solidFill>
              </a:rPr>
              <a:t> 2013, S. 32)</a:t>
            </a:r>
            <a:endParaRPr lang="de-DE" b="1" i="1" dirty="0">
              <a:solidFill>
                <a:schemeClr val="tx2"/>
              </a:solidFill>
            </a:endParaRPr>
          </a:p>
        </p:txBody>
      </p:sp>
      <p:sp>
        <p:nvSpPr>
          <p:cNvPr id="17" name="Shape 695"/>
          <p:cNvSpPr/>
          <p:nvPr/>
        </p:nvSpPr>
        <p:spPr>
          <a:xfrm>
            <a:off x="6935549" y="3297367"/>
            <a:ext cx="638769" cy="121058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lvl1pPr>
              <a:defRPr sz="12200" b="1">
                <a:latin typeface="Helvetica"/>
                <a:ea typeface="Helvetica"/>
                <a:cs typeface="Helvetica"/>
                <a:sym typeface="Helvetica"/>
              </a:defRPr>
            </a:lvl1pPr>
          </a:lstStyle>
          <a:p>
            <a:r>
              <a:rPr lang="de-DE" sz="7200" dirty="0" smtClean="0">
                <a:latin typeface="Calibri" panose="020F0502020204030204" pitchFamily="34" charset="0"/>
                <a:cs typeface="Calibri" panose="020F0502020204030204" pitchFamily="34" charset="0"/>
              </a:rPr>
              <a:t>6</a:t>
            </a:r>
            <a:endParaRPr lang="de-DE" sz="7200" dirty="0">
              <a:latin typeface="Calibri" panose="020F0502020204030204" pitchFamily="34" charset="0"/>
              <a:cs typeface="Calibri" panose="020F0502020204030204" pitchFamily="34" charset="0"/>
            </a:endParaRPr>
          </a:p>
        </p:txBody>
      </p:sp>
      <p:sp>
        <p:nvSpPr>
          <p:cNvPr id="18" name="Shape 696"/>
          <p:cNvSpPr/>
          <p:nvPr/>
        </p:nvSpPr>
        <p:spPr>
          <a:xfrm>
            <a:off x="542603" y="3666317"/>
            <a:ext cx="1041119" cy="47192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r>
              <a:rPr lang="de-DE" dirty="0" smtClean="0">
                <a:latin typeface="Calibri" panose="020F0502020204030204" pitchFamily="34" charset="0"/>
                <a:cs typeface="Calibri" panose="020F0502020204030204" pitchFamily="34" charset="0"/>
              </a:rPr>
              <a:t>„sechs“</a:t>
            </a:r>
            <a:endParaRPr lang="de-DE" dirty="0">
              <a:latin typeface="Calibri" panose="020F0502020204030204" pitchFamily="34" charset="0"/>
              <a:cs typeface="Calibri" panose="020F0502020204030204" pitchFamily="34" charset="0"/>
            </a:endParaRPr>
          </a:p>
        </p:txBody>
      </p:sp>
      <p:sp>
        <p:nvSpPr>
          <p:cNvPr id="19" name="Shape 697"/>
          <p:cNvSpPr/>
          <p:nvPr/>
        </p:nvSpPr>
        <p:spPr>
          <a:xfrm>
            <a:off x="5910235" y="5185374"/>
            <a:ext cx="3233765" cy="1210588"/>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lgn="ctr">
              <a:defRPr>
                <a:latin typeface="Calibri"/>
                <a:ea typeface="Calibri"/>
                <a:cs typeface="Calibri"/>
                <a:sym typeface="Calibri"/>
              </a:defRPr>
            </a:pPr>
            <a:r>
              <a:rPr lang="de-DE" dirty="0" smtClean="0">
                <a:latin typeface="Calibri" panose="020F0502020204030204" pitchFamily="34" charset="0"/>
                <a:cs typeface="Calibri" panose="020F0502020204030204" pitchFamily="34" charset="0"/>
              </a:rPr>
              <a:t>Wechsel </a:t>
            </a:r>
            <a:br>
              <a:rPr lang="de-DE" dirty="0" smtClean="0">
                <a:latin typeface="Calibri" panose="020F0502020204030204" pitchFamily="34" charset="0"/>
                <a:cs typeface="Calibri" panose="020F0502020204030204" pitchFamily="34" charset="0"/>
              </a:rPr>
            </a:br>
            <a:r>
              <a:rPr lang="de-DE" b="1" dirty="0" smtClean="0">
                <a:latin typeface="Calibri" panose="020F0502020204030204" pitchFamily="34" charset="0"/>
                <a:ea typeface="Helvetica"/>
                <a:cs typeface="Calibri" panose="020F0502020204030204" pitchFamily="34" charset="0"/>
                <a:sym typeface="Helvetica"/>
              </a:rPr>
              <a:t>zwischen</a:t>
            </a:r>
            <a:r>
              <a:rPr lang="de-DE" dirty="0" smtClean="0">
                <a:latin typeface="Calibri" panose="020F0502020204030204" pitchFamily="34" charset="0"/>
                <a:cs typeface="Calibri" panose="020F0502020204030204" pitchFamily="34" charset="0"/>
              </a:rPr>
              <a:t> und </a:t>
            </a:r>
            <a:r>
              <a:rPr lang="de-DE" b="1" dirty="0" smtClean="0">
                <a:latin typeface="Calibri" panose="020F0502020204030204" pitchFamily="34" charset="0"/>
                <a:ea typeface="Helvetica"/>
                <a:cs typeface="Calibri" panose="020F0502020204030204" pitchFamily="34" charset="0"/>
                <a:sym typeface="Helvetica"/>
              </a:rPr>
              <a:t>innerhalb</a:t>
            </a:r>
            <a:r>
              <a:rPr lang="de-DE" dirty="0" smtClean="0">
                <a:latin typeface="Calibri" panose="020F0502020204030204" pitchFamily="34" charset="0"/>
                <a:cs typeface="Calibri" panose="020F0502020204030204" pitchFamily="34" charset="0"/>
              </a:rPr>
              <a:t> </a:t>
            </a:r>
            <a:br>
              <a:rPr lang="de-DE" dirty="0" smtClean="0">
                <a:latin typeface="Calibri" panose="020F0502020204030204" pitchFamily="34" charset="0"/>
                <a:cs typeface="Calibri" panose="020F0502020204030204" pitchFamily="34" charset="0"/>
              </a:rPr>
            </a:br>
            <a:r>
              <a:rPr lang="de-DE" dirty="0" smtClean="0">
                <a:latin typeface="Calibri" panose="020F0502020204030204" pitchFamily="34" charset="0"/>
                <a:cs typeface="Calibri" panose="020F0502020204030204" pitchFamily="34" charset="0"/>
              </a:rPr>
              <a:t>aller Ebenen </a:t>
            </a:r>
            <a:endParaRPr lang="de-DE" dirty="0">
              <a:latin typeface="Calibri" panose="020F0502020204030204" pitchFamily="34" charset="0"/>
              <a:cs typeface="Calibri" panose="020F0502020204030204" pitchFamily="34" charset="0"/>
            </a:endParaRPr>
          </a:p>
        </p:txBody>
      </p:sp>
      <p:sp>
        <p:nvSpPr>
          <p:cNvPr id="20" name="Shape 698"/>
          <p:cNvSpPr/>
          <p:nvPr/>
        </p:nvSpPr>
        <p:spPr>
          <a:xfrm>
            <a:off x="2564606" y="6254173"/>
            <a:ext cx="3345629" cy="471924"/>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lgn="ctr"/>
            <a:r>
              <a:rPr lang="de-DE" dirty="0" smtClean="0">
                <a:latin typeface="Calibri" panose="020F0502020204030204" pitchFamily="34" charset="0"/>
                <a:cs typeface="Calibri" panose="020F0502020204030204" pitchFamily="34" charset="0"/>
              </a:rPr>
              <a:t>abzählen, zuordnen, …</a:t>
            </a:r>
            <a:endParaRPr lang="de-DE" dirty="0">
              <a:latin typeface="Calibri" panose="020F0502020204030204" pitchFamily="34" charset="0"/>
              <a:cs typeface="Calibri" panose="020F0502020204030204" pitchFamily="34" charset="0"/>
            </a:endParaRPr>
          </a:p>
        </p:txBody>
      </p:sp>
      <p:grpSp>
        <p:nvGrpSpPr>
          <p:cNvPr id="21" name="Group 714"/>
          <p:cNvGrpSpPr/>
          <p:nvPr/>
        </p:nvGrpSpPr>
        <p:grpSpPr>
          <a:xfrm>
            <a:off x="386536" y="1094449"/>
            <a:ext cx="2222421" cy="1491242"/>
            <a:chOff x="0" y="-88900"/>
            <a:chExt cx="2574848" cy="1752600"/>
          </a:xfrm>
        </p:grpSpPr>
        <p:grpSp>
          <p:nvGrpSpPr>
            <p:cNvPr id="22" name="Group 710"/>
            <p:cNvGrpSpPr/>
            <p:nvPr/>
          </p:nvGrpSpPr>
          <p:grpSpPr>
            <a:xfrm>
              <a:off x="0" y="75598"/>
              <a:ext cx="995307" cy="1405168"/>
              <a:chOff x="0" y="0"/>
              <a:chExt cx="995306" cy="1405166"/>
            </a:xfrm>
          </p:grpSpPr>
          <p:sp>
            <p:nvSpPr>
              <p:cNvPr id="26" name="Shape 699"/>
              <p:cNvSpPr/>
              <p:nvPr/>
            </p:nvSpPr>
            <p:spPr>
              <a:xfrm>
                <a:off x="0" y="0"/>
                <a:ext cx="995307" cy="1405167"/>
              </a:xfrm>
              <a:prstGeom prst="rect">
                <a:avLst/>
              </a:prstGeom>
              <a:solidFill>
                <a:srgbClr val="DCDEE0"/>
              </a:solidFill>
              <a:ln w="25400" cap="flat">
                <a:solidFill>
                  <a:srgbClr val="85888D"/>
                </a:solidFill>
                <a:prstDash val="solid"/>
                <a:miter lim="400000"/>
              </a:ln>
              <a:effectLst>
                <a:outerShdw blurRad="38100" dist="25400" dir="5400000" rotWithShape="0">
                  <a:srgbClr val="000000">
                    <a:alpha val="50000"/>
                  </a:srgbClr>
                </a:outerShdw>
              </a:effectLst>
            </p:spPr>
            <p:txBody>
              <a:bodyPr wrap="square" lIns="50800" tIns="50800" rIns="50800" bIns="50800" numCol="1" anchor="ctr">
                <a:noAutofit/>
              </a:bodyPr>
              <a:lstStyle/>
              <a:p>
                <a:pPr>
                  <a:defRPr sz="2400">
                    <a:solidFill>
                      <a:srgbClr val="FFFFFF"/>
                    </a:solidFill>
                  </a:defRPr>
                </a:pPr>
                <a:endParaRPr/>
              </a:p>
            </p:txBody>
          </p:sp>
          <p:grpSp>
            <p:nvGrpSpPr>
              <p:cNvPr id="27" name="Group 709"/>
              <p:cNvGrpSpPr/>
              <p:nvPr/>
            </p:nvGrpSpPr>
            <p:grpSpPr>
              <a:xfrm>
                <a:off x="134015" y="85095"/>
                <a:ext cx="708576" cy="1176010"/>
                <a:chOff x="0" y="0"/>
                <a:chExt cx="708574" cy="1176009"/>
              </a:xfrm>
            </p:grpSpPr>
            <p:grpSp>
              <p:nvGrpSpPr>
                <p:cNvPr id="28" name="Group 702"/>
                <p:cNvGrpSpPr/>
                <p:nvPr/>
              </p:nvGrpSpPr>
              <p:grpSpPr>
                <a:xfrm>
                  <a:off x="0" y="0"/>
                  <a:ext cx="708575" cy="290864"/>
                  <a:chOff x="0" y="0"/>
                  <a:chExt cx="708574" cy="290863"/>
                </a:xfrm>
              </p:grpSpPr>
              <p:sp>
                <p:nvSpPr>
                  <p:cNvPr id="35" name="Shape 700"/>
                  <p:cNvSpPr/>
                  <p:nvPr/>
                </p:nvSpPr>
                <p:spPr>
                  <a:xfrm>
                    <a:off x="0" y="863"/>
                    <a:ext cx="290000" cy="290001"/>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6" name="Shape 701"/>
                  <p:cNvSpPr/>
                  <p:nvPr/>
                </p:nvSpPr>
                <p:spPr>
                  <a:xfrm>
                    <a:off x="418575" y="0"/>
                    <a:ext cx="290000" cy="290000"/>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29" name="Group 705"/>
                <p:cNvGrpSpPr/>
                <p:nvPr/>
              </p:nvGrpSpPr>
              <p:grpSpPr>
                <a:xfrm>
                  <a:off x="0" y="885145"/>
                  <a:ext cx="708575" cy="290865"/>
                  <a:chOff x="0" y="0"/>
                  <a:chExt cx="708574" cy="290863"/>
                </a:xfrm>
              </p:grpSpPr>
              <p:sp>
                <p:nvSpPr>
                  <p:cNvPr id="33" name="Shape 703"/>
                  <p:cNvSpPr/>
                  <p:nvPr/>
                </p:nvSpPr>
                <p:spPr>
                  <a:xfrm>
                    <a:off x="0" y="863"/>
                    <a:ext cx="290000" cy="290001"/>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4" name="Shape 704"/>
                  <p:cNvSpPr/>
                  <p:nvPr/>
                </p:nvSpPr>
                <p:spPr>
                  <a:xfrm>
                    <a:off x="418575" y="0"/>
                    <a:ext cx="290000" cy="290000"/>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30" name="Group 708"/>
                <p:cNvGrpSpPr/>
                <p:nvPr/>
              </p:nvGrpSpPr>
              <p:grpSpPr>
                <a:xfrm>
                  <a:off x="0" y="450939"/>
                  <a:ext cx="708575" cy="290864"/>
                  <a:chOff x="0" y="0"/>
                  <a:chExt cx="708574" cy="290863"/>
                </a:xfrm>
              </p:grpSpPr>
              <p:sp>
                <p:nvSpPr>
                  <p:cNvPr id="31" name="Shape 706"/>
                  <p:cNvSpPr/>
                  <p:nvPr/>
                </p:nvSpPr>
                <p:spPr>
                  <a:xfrm>
                    <a:off x="0" y="863"/>
                    <a:ext cx="290000" cy="290001"/>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2" name="Shape 707"/>
                  <p:cNvSpPr/>
                  <p:nvPr/>
                </p:nvSpPr>
                <p:spPr>
                  <a:xfrm>
                    <a:off x="418575" y="0"/>
                    <a:ext cx="290000" cy="290000"/>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grpSp>
        <p:grpSp>
          <p:nvGrpSpPr>
            <p:cNvPr id="23" name="Group 713"/>
            <p:cNvGrpSpPr/>
            <p:nvPr/>
          </p:nvGrpSpPr>
          <p:grpSpPr>
            <a:xfrm>
              <a:off x="1159705" y="-88900"/>
              <a:ext cx="1415144" cy="1752600"/>
              <a:chOff x="0" y="0"/>
              <a:chExt cx="1415142" cy="1752600"/>
            </a:xfrm>
          </p:grpSpPr>
          <p:pic>
            <p:nvPicPr>
              <p:cNvPr id="24" name="Bildschirmfoto 2015-11-17 um 18.00.04.png"/>
              <p:cNvPicPr>
                <a:picLocks noChangeAspect="1"/>
              </p:cNvPicPr>
              <p:nvPr/>
            </p:nvPicPr>
            <p:blipFill>
              <a:blip r:embed="rId4">
                <a:extLst/>
              </a:blip>
              <a:stretch>
                <a:fillRect/>
              </a:stretch>
            </p:blipFill>
            <p:spPr>
              <a:xfrm>
                <a:off x="127000" y="88900"/>
                <a:ext cx="1161143" cy="1422400"/>
              </a:xfrm>
              <a:prstGeom prst="rect">
                <a:avLst/>
              </a:prstGeom>
              <a:ln>
                <a:noFill/>
              </a:ln>
              <a:effectLst/>
            </p:spPr>
          </p:pic>
          <p:pic>
            <p:nvPicPr>
              <p:cNvPr id="25" name="Grafik 24"/>
              <p:cNvPicPr>
                <a:picLocks/>
              </p:cNvPicPr>
              <p:nvPr/>
            </p:nvPicPr>
            <p:blipFill>
              <a:blip r:embed="rId5">
                <a:extLst/>
              </a:blip>
              <a:stretch>
                <a:fillRect/>
              </a:stretch>
            </p:blipFill>
            <p:spPr>
              <a:xfrm>
                <a:off x="0" y="0"/>
                <a:ext cx="1415143" cy="1752600"/>
              </a:xfrm>
              <a:prstGeom prst="rect">
                <a:avLst/>
              </a:prstGeom>
              <a:effectLst/>
            </p:spPr>
          </p:pic>
        </p:grpSp>
      </p:grpSp>
      <p:sp>
        <p:nvSpPr>
          <p:cNvPr id="37" name="Shape 715"/>
          <p:cNvSpPr/>
          <p:nvPr/>
        </p:nvSpPr>
        <p:spPr>
          <a:xfrm>
            <a:off x="305567" y="5691700"/>
            <a:ext cx="334057" cy="334056"/>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38" name="Shape 716"/>
          <p:cNvSpPr/>
          <p:nvPr/>
        </p:nvSpPr>
        <p:spPr>
          <a:xfrm>
            <a:off x="787732" y="5690704"/>
            <a:ext cx="334057" cy="334057"/>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39" name="Shape 717"/>
          <p:cNvSpPr/>
          <p:nvPr/>
        </p:nvSpPr>
        <p:spPr>
          <a:xfrm>
            <a:off x="2192780" y="5691700"/>
            <a:ext cx="334057" cy="334056"/>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40" name="Shape 718"/>
          <p:cNvSpPr/>
          <p:nvPr/>
        </p:nvSpPr>
        <p:spPr>
          <a:xfrm>
            <a:off x="2844310" y="5691700"/>
            <a:ext cx="334057" cy="334056"/>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41" name="Shape 719"/>
          <p:cNvSpPr/>
          <p:nvPr/>
        </p:nvSpPr>
        <p:spPr>
          <a:xfrm>
            <a:off x="1249174" y="5691700"/>
            <a:ext cx="334057" cy="334056"/>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42" name="Shape 720"/>
          <p:cNvSpPr/>
          <p:nvPr/>
        </p:nvSpPr>
        <p:spPr>
          <a:xfrm>
            <a:off x="1731339" y="5690704"/>
            <a:ext cx="334056" cy="334057"/>
          </a:xfrm>
          <a:prstGeom prst="ellipse">
            <a:avLst/>
          </a:prstGeom>
          <a:solidFill>
            <a:srgbClr val="0433FF"/>
          </a:solidFill>
          <a:ln w="25400">
            <a:solidFill>
              <a:srgbClr val="000000"/>
            </a:solidFill>
            <a:miter lim="400000"/>
          </a:ln>
        </p:spPr>
        <p:txBody>
          <a:bodyPr lIns="50800" tIns="50800" rIns="50800" bIns="50800" anchor="ct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43" name="Shape 721"/>
          <p:cNvSpPr/>
          <p:nvPr/>
        </p:nvSpPr>
        <p:spPr>
          <a:xfrm>
            <a:off x="7734018" y="3018030"/>
            <a:ext cx="1458366" cy="1764586"/>
          </a:xfrm>
          <a:prstGeom prst="rect">
            <a:avLst/>
          </a:prstGeom>
          <a:ln w="12700">
            <a:miter lim="400000"/>
          </a:ln>
          <a:extLst>
            <a:ext uri="{C572A759-6A51-4108-AA02-DFA0A04FC94B}">
              <ma14:wrappingTextBoxFlag xmlns:ma14="http://schemas.microsoft.com/office/mac/drawingml/2011/main" val="1"/>
            </a:ext>
          </a:extLst>
        </p:spPr>
        <p:txBody>
          <a:bodyPr wrap="square" lIns="50800" tIns="50800" rIns="50800" bIns="50800" anchor="ctr">
            <a:spAutoFit/>
          </a:bodyPr>
          <a:lstStyle/>
          <a:p>
            <a:pPr>
              <a:defRPr sz="7200" b="1">
                <a:solidFill>
                  <a:schemeClr val="accent2">
                    <a:hueOff val="-554920"/>
                    <a:satOff val="-21482"/>
                    <a:lumOff val="-6228"/>
                  </a:schemeClr>
                </a:solidFill>
                <a:latin typeface="Helvetica"/>
                <a:ea typeface="Helvetica"/>
                <a:cs typeface="Helvetica"/>
                <a:sym typeface="Helvetica"/>
              </a:defRPr>
            </a:pPr>
            <a:r>
              <a:rPr lang="de-DE" sz="5400" dirty="0" smtClean="0">
                <a:latin typeface="Calibri" panose="020F0502020204030204" pitchFamily="34" charset="0"/>
                <a:cs typeface="Calibri" panose="020F0502020204030204" pitchFamily="34" charset="0"/>
              </a:rPr>
              <a:t>1/6?</a:t>
            </a:r>
          </a:p>
          <a:p>
            <a:pPr>
              <a:defRPr sz="7200" b="1">
                <a:solidFill>
                  <a:schemeClr val="accent5">
                    <a:hueOff val="-176146"/>
                    <a:satOff val="3665"/>
                    <a:lumOff val="-13986"/>
                  </a:schemeClr>
                </a:solidFill>
                <a:latin typeface="Helvetica"/>
                <a:ea typeface="Helvetica"/>
                <a:cs typeface="Helvetica"/>
                <a:sym typeface="Helvetica"/>
              </a:defRPr>
            </a:pPr>
            <a:r>
              <a:rPr lang="de-DE" sz="5400" dirty="0" smtClean="0">
                <a:latin typeface="Calibri" panose="020F0502020204030204" pitchFamily="34" charset="0"/>
                <a:cs typeface="Calibri" panose="020F0502020204030204" pitchFamily="34" charset="0"/>
              </a:rPr>
              <a:t>0,6?</a:t>
            </a:r>
            <a:endParaRPr lang="de-DE" sz="5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4607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12" fill="hold" grpId="0" nodeType="clickEffect">
                                  <p:stCondLst>
                                    <p:cond delay="0"/>
                                  </p:stCondLst>
                                  <p:iterate>
                                    <p:tmAbs val="0"/>
                                  </p:iterate>
                                  <p:childTnLst>
                                    <p:set>
                                      <p:cBhvr>
                                        <p:cTn id="18" fill="hold"/>
                                        <p:tgtEl>
                                          <p:spTgt spid="37"/>
                                        </p:tgtEl>
                                        <p:attrNameLst>
                                          <p:attrName>style.visibility</p:attrName>
                                        </p:attrNameLst>
                                      </p:cBhvr>
                                      <p:to>
                                        <p:strVal val="visible"/>
                                      </p:to>
                                    </p:set>
                                    <p:anim calcmode="lin" valueType="num">
                                      <p:cBhvr>
                                        <p:cTn id="19" dur="400" fill="hold"/>
                                        <p:tgtEl>
                                          <p:spTgt spid="37"/>
                                        </p:tgtEl>
                                        <p:attrNameLst>
                                          <p:attrName>ppt_x</p:attrName>
                                        </p:attrNameLst>
                                      </p:cBhvr>
                                      <p:tavLst>
                                        <p:tav tm="0">
                                          <p:val>
                                            <p:strVal val="0-#ppt_w/2"/>
                                          </p:val>
                                        </p:tav>
                                        <p:tav tm="100000">
                                          <p:val>
                                            <p:strVal val="#ppt_x"/>
                                          </p:val>
                                        </p:tav>
                                      </p:tavLst>
                                    </p:anim>
                                    <p:anim calcmode="lin" valueType="num">
                                      <p:cBhvr>
                                        <p:cTn id="20" dur="400" fill="hold"/>
                                        <p:tgtEl>
                                          <p:spTgt spid="37"/>
                                        </p:tgtEl>
                                        <p:attrNameLst>
                                          <p:attrName>ppt_y</p:attrName>
                                        </p:attrNameLst>
                                      </p:cBhvr>
                                      <p:tavLst>
                                        <p:tav tm="0">
                                          <p:val>
                                            <p:strVal val="1+#ppt_h/2"/>
                                          </p:val>
                                        </p:tav>
                                        <p:tav tm="100000">
                                          <p:val>
                                            <p:strVal val="#ppt_y"/>
                                          </p:val>
                                        </p:tav>
                                      </p:tavLst>
                                    </p:anim>
                                  </p:childTnLst>
                                </p:cTn>
                              </p:par>
                            </p:childTnLst>
                          </p:cTn>
                        </p:par>
                        <p:par>
                          <p:cTn id="21" fill="hold">
                            <p:stCondLst>
                              <p:cond delay="400"/>
                            </p:stCondLst>
                            <p:childTnLst>
                              <p:par>
                                <p:cTn id="22" presetID="2" presetClass="entr" presetSubtype="12" fill="hold" grpId="0" nodeType="afterEffect">
                                  <p:stCondLst>
                                    <p:cond delay="0"/>
                                  </p:stCondLst>
                                  <p:iterate>
                                    <p:tmAbs val="0"/>
                                  </p:iterate>
                                  <p:childTnLst>
                                    <p:set>
                                      <p:cBhvr>
                                        <p:cTn id="23" fill="hold"/>
                                        <p:tgtEl>
                                          <p:spTgt spid="38"/>
                                        </p:tgtEl>
                                        <p:attrNameLst>
                                          <p:attrName>style.visibility</p:attrName>
                                        </p:attrNameLst>
                                      </p:cBhvr>
                                      <p:to>
                                        <p:strVal val="visible"/>
                                      </p:to>
                                    </p:set>
                                    <p:anim calcmode="lin" valueType="num">
                                      <p:cBhvr>
                                        <p:cTn id="24" dur="400" fill="hold"/>
                                        <p:tgtEl>
                                          <p:spTgt spid="38"/>
                                        </p:tgtEl>
                                        <p:attrNameLst>
                                          <p:attrName>ppt_x</p:attrName>
                                        </p:attrNameLst>
                                      </p:cBhvr>
                                      <p:tavLst>
                                        <p:tav tm="0">
                                          <p:val>
                                            <p:strVal val="0-#ppt_w/2"/>
                                          </p:val>
                                        </p:tav>
                                        <p:tav tm="100000">
                                          <p:val>
                                            <p:strVal val="#ppt_x"/>
                                          </p:val>
                                        </p:tav>
                                      </p:tavLst>
                                    </p:anim>
                                    <p:anim calcmode="lin" valueType="num">
                                      <p:cBhvr>
                                        <p:cTn id="25" dur="400" fill="hold"/>
                                        <p:tgtEl>
                                          <p:spTgt spid="38"/>
                                        </p:tgtEl>
                                        <p:attrNameLst>
                                          <p:attrName>ppt_y</p:attrName>
                                        </p:attrNameLst>
                                      </p:cBhvr>
                                      <p:tavLst>
                                        <p:tav tm="0">
                                          <p:val>
                                            <p:strVal val="1+#ppt_h/2"/>
                                          </p:val>
                                        </p:tav>
                                        <p:tav tm="100000">
                                          <p:val>
                                            <p:strVal val="#ppt_y"/>
                                          </p:val>
                                        </p:tav>
                                      </p:tavLst>
                                    </p:anim>
                                  </p:childTnLst>
                                </p:cTn>
                              </p:par>
                            </p:childTnLst>
                          </p:cTn>
                        </p:par>
                        <p:par>
                          <p:cTn id="26" fill="hold">
                            <p:stCondLst>
                              <p:cond delay="800"/>
                            </p:stCondLst>
                            <p:childTnLst>
                              <p:par>
                                <p:cTn id="27" presetID="2" presetClass="entr" presetSubtype="12" fill="hold" grpId="0" nodeType="afterEffect">
                                  <p:stCondLst>
                                    <p:cond delay="0"/>
                                  </p:stCondLst>
                                  <p:iterate>
                                    <p:tmAbs val="0"/>
                                  </p:iterate>
                                  <p:childTnLst>
                                    <p:set>
                                      <p:cBhvr>
                                        <p:cTn id="28" fill="hold"/>
                                        <p:tgtEl>
                                          <p:spTgt spid="41"/>
                                        </p:tgtEl>
                                        <p:attrNameLst>
                                          <p:attrName>style.visibility</p:attrName>
                                        </p:attrNameLst>
                                      </p:cBhvr>
                                      <p:to>
                                        <p:strVal val="visible"/>
                                      </p:to>
                                    </p:set>
                                    <p:anim calcmode="lin" valueType="num">
                                      <p:cBhvr>
                                        <p:cTn id="29" dur="400" fill="hold"/>
                                        <p:tgtEl>
                                          <p:spTgt spid="41"/>
                                        </p:tgtEl>
                                        <p:attrNameLst>
                                          <p:attrName>ppt_x</p:attrName>
                                        </p:attrNameLst>
                                      </p:cBhvr>
                                      <p:tavLst>
                                        <p:tav tm="0">
                                          <p:val>
                                            <p:strVal val="0-#ppt_w/2"/>
                                          </p:val>
                                        </p:tav>
                                        <p:tav tm="100000">
                                          <p:val>
                                            <p:strVal val="#ppt_x"/>
                                          </p:val>
                                        </p:tav>
                                      </p:tavLst>
                                    </p:anim>
                                    <p:anim calcmode="lin" valueType="num">
                                      <p:cBhvr>
                                        <p:cTn id="30" dur="400" fill="hold"/>
                                        <p:tgtEl>
                                          <p:spTgt spid="41"/>
                                        </p:tgtEl>
                                        <p:attrNameLst>
                                          <p:attrName>ppt_y</p:attrName>
                                        </p:attrNameLst>
                                      </p:cBhvr>
                                      <p:tavLst>
                                        <p:tav tm="0">
                                          <p:val>
                                            <p:strVal val="1+#ppt_h/2"/>
                                          </p:val>
                                        </p:tav>
                                        <p:tav tm="100000">
                                          <p:val>
                                            <p:strVal val="#ppt_y"/>
                                          </p:val>
                                        </p:tav>
                                      </p:tavLst>
                                    </p:anim>
                                  </p:childTnLst>
                                </p:cTn>
                              </p:par>
                            </p:childTnLst>
                          </p:cTn>
                        </p:par>
                        <p:par>
                          <p:cTn id="31" fill="hold">
                            <p:stCondLst>
                              <p:cond delay="1200"/>
                            </p:stCondLst>
                            <p:childTnLst>
                              <p:par>
                                <p:cTn id="32" presetID="2" presetClass="entr" presetSubtype="12" fill="hold" grpId="0" nodeType="afterEffect">
                                  <p:stCondLst>
                                    <p:cond delay="0"/>
                                  </p:stCondLst>
                                  <p:iterate>
                                    <p:tmAbs val="0"/>
                                  </p:iterate>
                                  <p:childTnLst>
                                    <p:set>
                                      <p:cBhvr>
                                        <p:cTn id="33" fill="hold"/>
                                        <p:tgtEl>
                                          <p:spTgt spid="42"/>
                                        </p:tgtEl>
                                        <p:attrNameLst>
                                          <p:attrName>style.visibility</p:attrName>
                                        </p:attrNameLst>
                                      </p:cBhvr>
                                      <p:to>
                                        <p:strVal val="visible"/>
                                      </p:to>
                                    </p:set>
                                    <p:anim calcmode="lin" valueType="num">
                                      <p:cBhvr>
                                        <p:cTn id="34" dur="400" fill="hold"/>
                                        <p:tgtEl>
                                          <p:spTgt spid="42"/>
                                        </p:tgtEl>
                                        <p:attrNameLst>
                                          <p:attrName>ppt_x</p:attrName>
                                        </p:attrNameLst>
                                      </p:cBhvr>
                                      <p:tavLst>
                                        <p:tav tm="0">
                                          <p:val>
                                            <p:strVal val="0-#ppt_w/2"/>
                                          </p:val>
                                        </p:tav>
                                        <p:tav tm="100000">
                                          <p:val>
                                            <p:strVal val="#ppt_x"/>
                                          </p:val>
                                        </p:tav>
                                      </p:tavLst>
                                    </p:anim>
                                    <p:anim calcmode="lin" valueType="num">
                                      <p:cBhvr>
                                        <p:cTn id="35" dur="400" fill="hold"/>
                                        <p:tgtEl>
                                          <p:spTgt spid="42"/>
                                        </p:tgtEl>
                                        <p:attrNameLst>
                                          <p:attrName>ppt_y</p:attrName>
                                        </p:attrNameLst>
                                      </p:cBhvr>
                                      <p:tavLst>
                                        <p:tav tm="0">
                                          <p:val>
                                            <p:strVal val="1+#ppt_h/2"/>
                                          </p:val>
                                        </p:tav>
                                        <p:tav tm="100000">
                                          <p:val>
                                            <p:strVal val="#ppt_y"/>
                                          </p:val>
                                        </p:tav>
                                      </p:tavLst>
                                    </p:anim>
                                  </p:childTnLst>
                                </p:cTn>
                              </p:par>
                            </p:childTnLst>
                          </p:cTn>
                        </p:par>
                        <p:par>
                          <p:cTn id="36" fill="hold">
                            <p:stCondLst>
                              <p:cond delay="1600"/>
                            </p:stCondLst>
                            <p:childTnLst>
                              <p:par>
                                <p:cTn id="37" presetID="2" presetClass="entr" presetSubtype="12" fill="hold" grpId="0" nodeType="afterEffect">
                                  <p:stCondLst>
                                    <p:cond delay="0"/>
                                  </p:stCondLst>
                                  <p:iterate>
                                    <p:tmAbs val="0"/>
                                  </p:iterate>
                                  <p:childTnLst>
                                    <p:set>
                                      <p:cBhvr>
                                        <p:cTn id="38" fill="hold"/>
                                        <p:tgtEl>
                                          <p:spTgt spid="39"/>
                                        </p:tgtEl>
                                        <p:attrNameLst>
                                          <p:attrName>style.visibility</p:attrName>
                                        </p:attrNameLst>
                                      </p:cBhvr>
                                      <p:to>
                                        <p:strVal val="visible"/>
                                      </p:to>
                                    </p:set>
                                    <p:anim calcmode="lin" valueType="num">
                                      <p:cBhvr>
                                        <p:cTn id="39" dur="400" fill="hold"/>
                                        <p:tgtEl>
                                          <p:spTgt spid="39"/>
                                        </p:tgtEl>
                                        <p:attrNameLst>
                                          <p:attrName>ppt_x</p:attrName>
                                        </p:attrNameLst>
                                      </p:cBhvr>
                                      <p:tavLst>
                                        <p:tav tm="0">
                                          <p:val>
                                            <p:strVal val="0-#ppt_w/2"/>
                                          </p:val>
                                        </p:tav>
                                        <p:tav tm="100000">
                                          <p:val>
                                            <p:strVal val="#ppt_x"/>
                                          </p:val>
                                        </p:tav>
                                      </p:tavLst>
                                    </p:anim>
                                    <p:anim calcmode="lin" valueType="num">
                                      <p:cBhvr>
                                        <p:cTn id="40" dur="4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2000"/>
                            </p:stCondLst>
                            <p:childTnLst>
                              <p:par>
                                <p:cTn id="42" presetID="2" presetClass="entr" presetSubtype="12" fill="hold" grpId="0" nodeType="afterEffect">
                                  <p:stCondLst>
                                    <p:cond delay="0"/>
                                  </p:stCondLst>
                                  <p:iterate>
                                    <p:tmAbs val="0"/>
                                  </p:iterate>
                                  <p:childTnLst>
                                    <p:set>
                                      <p:cBhvr>
                                        <p:cTn id="43" fill="hold"/>
                                        <p:tgtEl>
                                          <p:spTgt spid="40"/>
                                        </p:tgtEl>
                                        <p:attrNameLst>
                                          <p:attrName>style.visibility</p:attrName>
                                        </p:attrNameLst>
                                      </p:cBhvr>
                                      <p:to>
                                        <p:strVal val="visible"/>
                                      </p:to>
                                    </p:set>
                                    <p:anim calcmode="lin" valueType="num">
                                      <p:cBhvr>
                                        <p:cTn id="44" dur="399" fill="hold"/>
                                        <p:tgtEl>
                                          <p:spTgt spid="40"/>
                                        </p:tgtEl>
                                        <p:attrNameLst>
                                          <p:attrName>ppt_x</p:attrName>
                                        </p:attrNameLst>
                                      </p:cBhvr>
                                      <p:tavLst>
                                        <p:tav tm="0">
                                          <p:val>
                                            <p:strVal val="0-#ppt_w/2"/>
                                          </p:val>
                                        </p:tav>
                                        <p:tav tm="100000">
                                          <p:val>
                                            <p:strVal val="#ppt_x"/>
                                          </p:val>
                                        </p:tav>
                                      </p:tavLst>
                                    </p:anim>
                                    <p:anim calcmode="lin" valueType="num">
                                      <p:cBhvr>
                                        <p:cTn id="45" dur="399"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iterate>
                                    <p:tmAbs val="0"/>
                                  </p:iterate>
                                  <p:childTnLst>
                                    <p:set>
                                      <p:cBhvr>
                                        <p:cTn id="49" fill="hold"/>
                                        <p:tgtEl>
                                          <p:spTgt spid="20"/>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iterate>
                                    <p:tmAbs val="0"/>
                                  </p:iterate>
                                  <p:childTnLst>
                                    <p:set>
                                      <p:cBhvr>
                                        <p:cTn id="53" fill="hold"/>
                                        <p:tgtEl>
                                          <p:spTgt spid="1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iterate>
                                    <p:tmAbs val="0"/>
                                  </p:iterate>
                                  <p:childTnLst>
                                    <p:set>
                                      <p:cBhvr>
                                        <p:cTn id="57" fill="hold"/>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advAuto="0"/>
      <p:bldP spid="18" grpId="0" animBg="1" advAuto="0"/>
      <p:bldP spid="19" grpId="0" animBg="1" advAuto="0"/>
      <p:bldP spid="20" grpId="0" animBg="1" advAuto="0"/>
      <p:bldP spid="21" grpId="0" animBg="1" advAuto="0"/>
      <p:bldP spid="37" grpId="0" animBg="1" advAuto="0"/>
      <p:bldP spid="38" grpId="0" animBg="1" advAuto="0"/>
      <p:bldP spid="39" grpId="0" animBg="1" advAuto="0"/>
      <p:bldP spid="40" grpId="0" animBg="1" advAuto="0"/>
      <p:bldP spid="41" grpId="0" animBg="1" advAuto="0"/>
      <p:bldP spid="42" grpId="0" animBg="1" advAuto="0"/>
      <p:bldP spid="43" grpId="0" animBg="1" advAuto="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hteck 25"/>
          <p:cNvSpPr/>
          <p:nvPr/>
        </p:nvSpPr>
        <p:spPr bwMode="auto">
          <a:xfrm>
            <a:off x="0" y="908448"/>
            <a:ext cx="9144000" cy="594955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15" name="Textfeld 14"/>
          <p:cNvSpPr txBox="1"/>
          <p:nvPr/>
        </p:nvSpPr>
        <p:spPr>
          <a:xfrm>
            <a:off x="323528" y="1268760"/>
            <a:ext cx="5904656" cy="707886"/>
          </a:xfrm>
          <a:prstGeom prst="rect">
            <a:avLst/>
          </a:prstGeom>
          <a:noFill/>
        </p:spPr>
        <p:txBody>
          <a:bodyPr wrap="square" rtlCol="0">
            <a:spAutoFit/>
          </a:bodyPr>
          <a:lstStyle/>
          <a:p>
            <a:r>
              <a:rPr lang="de-DE" sz="2000" dirty="0" smtClean="0">
                <a:latin typeface="Calibri" panose="020F0502020204030204" pitchFamily="34" charset="0"/>
              </a:rPr>
              <a:t>Stellen Sie die Unterschiede zwischen den Dokumenten heraus und charakterisieren Sie diese.</a:t>
            </a:r>
            <a:endParaRPr lang="de-DE" sz="2000" dirty="0">
              <a:latin typeface="Calibri" panose="020F0502020204030204" pitchFamily="34" charset="0"/>
            </a:endParaRPr>
          </a:p>
        </p:txBody>
      </p:sp>
      <p:pic>
        <p:nvPicPr>
          <p:cNvPr id="2" name="Grafik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268" y="5111007"/>
            <a:ext cx="3672408" cy="1542133"/>
          </a:xfrm>
          <a:prstGeom prst="rect">
            <a:avLst/>
          </a:prstGeom>
          <a:effectLst>
            <a:outerShdw blurRad="50800" dist="38100" dir="2700000" algn="tl" rotWithShape="0">
              <a:prstClr val="black">
                <a:alpha val="40000"/>
              </a:prstClr>
            </a:outerShdw>
          </a:effectLst>
        </p:spPr>
      </p:pic>
      <p:pic>
        <p:nvPicPr>
          <p:cNvPr id="3" name="Grafik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419" y="3686279"/>
            <a:ext cx="3419872" cy="1148100"/>
          </a:xfrm>
          <a:prstGeom prst="rect">
            <a:avLst/>
          </a:prstGeom>
          <a:effectLst>
            <a:outerShdw blurRad="50800" dist="38100" dir="2700000" algn="tl" rotWithShape="0">
              <a:prstClr val="black">
                <a:alpha val="40000"/>
              </a:prstClr>
            </a:outerShdw>
          </a:effectLst>
        </p:spPr>
      </p:pic>
      <p:pic>
        <p:nvPicPr>
          <p:cNvPr id="8" name="Grafik 7"/>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86268" y="2227451"/>
            <a:ext cx="4027802" cy="1262529"/>
          </a:xfrm>
          <a:prstGeom prst="rect">
            <a:avLst/>
          </a:prstGeom>
          <a:effectLst>
            <a:outerShdw blurRad="50800" dist="38100" dir="2700000" algn="tl" rotWithShape="0">
              <a:prstClr val="black">
                <a:alpha val="40000"/>
              </a:prstClr>
            </a:outerShdw>
          </a:effectLst>
        </p:spPr>
      </p:pic>
      <p:pic>
        <p:nvPicPr>
          <p:cNvPr id="9" name="Grafik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5672" y="3216600"/>
            <a:ext cx="2533129" cy="905415"/>
          </a:xfrm>
          <a:prstGeom prst="rect">
            <a:avLst/>
          </a:prstGeom>
          <a:effectLst>
            <a:outerShdw blurRad="50800" dist="38100" dir="2700000" algn="tl" rotWithShape="0">
              <a:prstClr val="black">
                <a:alpha val="40000"/>
              </a:prstClr>
            </a:outerShdw>
          </a:effectLst>
        </p:spPr>
      </p:pic>
      <p:pic>
        <p:nvPicPr>
          <p:cNvPr id="10" name="Grafik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9952" y="4260329"/>
            <a:ext cx="1216209" cy="2284358"/>
          </a:xfrm>
          <a:prstGeom prst="rect">
            <a:avLst/>
          </a:prstGeom>
          <a:effectLst>
            <a:outerShdw blurRad="50800" dist="38100" dir="2700000" algn="tl" rotWithShape="0">
              <a:prstClr val="black">
                <a:alpha val="40000"/>
              </a:prstClr>
            </a:outerShdw>
          </a:effectLst>
        </p:spPr>
      </p:pic>
      <p:pic>
        <p:nvPicPr>
          <p:cNvPr id="13" name="Grafik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30059" y="5111007"/>
            <a:ext cx="3378337" cy="1163034"/>
          </a:xfrm>
          <a:prstGeom prst="rect">
            <a:avLst/>
          </a:prstGeom>
          <a:effectLst>
            <a:outerShdw blurRad="50800" dist="38100" dir="2700000" algn="tl" rotWithShape="0">
              <a:prstClr val="black">
                <a:alpha val="40000"/>
              </a:prstClr>
            </a:outerShdw>
          </a:effectLst>
        </p:spPr>
      </p:pic>
      <p:pic>
        <p:nvPicPr>
          <p:cNvPr id="16" name="Grafik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20802" y="3057444"/>
            <a:ext cx="2404604" cy="865071"/>
          </a:xfrm>
          <a:prstGeom prst="rect">
            <a:avLst/>
          </a:prstGeom>
          <a:effectLst>
            <a:outerShdw blurRad="50800" dist="38100" dir="2700000" algn="tl" rotWithShape="0">
              <a:prstClr val="black">
                <a:alpha val="40000"/>
              </a:prstClr>
            </a:outerShdw>
          </a:effectLst>
        </p:spPr>
      </p:pic>
      <p:pic>
        <p:nvPicPr>
          <p:cNvPr id="18" name="Grafik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37126" y="1068449"/>
            <a:ext cx="1839330" cy="1712479"/>
          </a:xfrm>
          <a:prstGeom prst="rect">
            <a:avLst/>
          </a:prstGeom>
          <a:effectLst>
            <a:outerShdw blurRad="50800" dist="38100" dir="2700000" algn="tl" rotWithShape="0">
              <a:prstClr val="black">
                <a:alpha val="40000"/>
              </a:prstClr>
            </a:outerShdw>
          </a:effectLst>
        </p:spPr>
      </p:pic>
      <p:sp>
        <p:nvSpPr>
          <p:cNvPr id="19" name="Textfeld 18"/>
          <p:cNvSpPr txBox="1"/>
          <p:nvPr/>
        </p:nvSpPr>
        <p:spPr>
          <a:xfrm>
            <a:off x="168481" y="2092608"/>
            <a:ext cx="310093" cy="400110"/>
          </a:xfrm>
          <a:prstGeom prst="rect">
            <a:avLst/>
          </a:prstGeom>
          <a:solidFill>
            <a:schemeClr val="bg1"/>
          </a:solidFill>
          <a:ln w="25400">
            <a:solidFill>
              <a:schemeClr val="tx2"/>
            </a:solidFill>
          </a:ln>
        </p:spPr>
        <p:txBody>
          <a:bodyPr wrap="square" rtlCol="0">
            <a:spAutoFit/>
          </a:bodyPr>
          <a:lstStyle/>
          <a:p>
            <a:r>
              <a:rPr lang="de-DE" sz="2000" b="1" dirty="0" smtClean="0">
                <a:latin typeface="Calibri" panose="020F0502020204030204" pitchFamily="34" charset="0"/>
              </a:rPr>
              <a:t>1</a:t>
            </a:r>
            <a:endParaRPr lang="de-DE" sz="2000" b="1" dirty="0">
              <a:latin typeface="Calibri" panose="020F0502020204030204" pitchFamily="34" charset="0"/>
            </a:endParaRPr>
          </a:p>
        </p:txBody>
      </p:sp>
      <p:sp>
        <p:nvSpPr>
          <p:cNvPr id="20" name="Textfeld 19"/>
          <p:cNvSpPr txBox="1"/>
          <p:nvPr/>
        </p:nvSpPr>
        <p:spPr>
          <a:xfrm>
            <a:off x="168481" y="3656320"/>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4</a:t>
            </a:r>
          </a:p>
        </p:txBody>
      </p:sp>
      <p:sp>
        <p:nvSpPr>
          <p:cNvPr id="21" name="Textfeld 20"/>
          <p:cNvSpPr txBox="1"/>
          <p:nvPr/>
        </p:nvSpPr>
        <p:spPr>
          <a:xfrm>
            <a:off x="149945" y="5202453"/>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5</a:t>
            </a:r>
          </a:p>
        </p:txBody>
      </p:sp>
      <p:sp>
        <p:nvSpPr>
          <p:cNvPr id="22" name="Textfeld 21"/>
          <p:cNvSpPr txBox="1"/>
          <p:nvPr/>
        </p:nvSpPr>
        <p:spPr>
          <a:xfrm>
            <a:off x="3715579" y="3234239"/>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2</a:t>
            </a:r>
          </a:p>
        </p:txBody>
      </p:sp>
      <p:sp>
        <p:nvSpPr>
          <p:cNvPr id="23" name="Textfeld 22"/>
          <p:cNvSpPr txBox="1"/>
          <p:nvPr/>
        </p:nvSpPr>
        <p:spPr>
          <a:xfrm>
            <a:off x="3903629" y="4223231"/>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6</a:t>
            </a:r>
          </a:p>
        </p:txBody>
      </p:sp>
      <p:sp>
        <p:nvSpPr>
          <p:cNvPr id="24" name="Textfeld 23"/>
          <p:cNvSpPr txBox="1"/>
          <p:nvPr/>
        </p:nvSpPr>
        <p:spPr>
          <a:xfrm>
            <a:off x="5414035" y="5002398"/>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7</a:t>
            </a:r>
          </a:p>
        </p:txBody>
      </p:sp>
      <p:sp>
        <p:nvSpPr>
          <p:cNvPr id="25" name="Textfeld 24"/>
          <p:cNvSpPr txBox="1"/>
          <p:nvPr/>
        </p:nvSpPr>
        <p:spPr>
          <a:xfrm>
            <a:off x="6490089" y="3034184"/>
            <a:ext cx="310093" cy="400110"/>
          </a:xfrm>
          <a:prstGeom prst="rect">
            <a:avLst/>
          </a:prstGeom>
          <a:solidFill>
            <a:schemeClr val="bg1"/>
          </a:solidFill>
          <a:ln w="25400">
            <a:solidFill>
              <a:schemeClr val="tx2"/>
            </a:solidFill>
          </a:ln>
        </p:spPr>
        <p:txBody>
          <a:bodyPr wrap="square" rtlCol="0">
            <a:spAutoFit/>
          </a:bodyPr>
          <a:lstStyle/>
          <a:p>
            <a:r>
              <a:rPr lang="de-DE" sz="2000" b="1" dirty="0">
                <a:latin typeface="Calibri" panose="020F0502020204030204" pitchFamily="34" charset="0"/>
              </a:rPr>
              <a:t>3</a:t>
            </a:r>
          </a:p>
        </p:txBody>
      </p:sp>
      <p:sp>
        <p:nvSpPr>
          <p:cNvPr id="27" name="Abgerundetes Rechteck 26"/>
          <p:cNvSpPr/>
          <p:nvPr/>
        </p:nvSpPr>
        <p:spPr bwMode="auto">
          <a:xfrm>
            <a:off x="3995936" y="586495"/>
            <a:ext cx="2736304" cy="682265"/>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b="1" smtClean="0">
                <a:solidFill>
                  <a:prstClr val="black"/>
                </a:solidFill>
                <a:latin typeface="Calibri"/>
                <a:cs typeface="Calibri"/>
                <a:sym typeface="Wingdings"/>
              </a:rPr>
              <a:t>Zahlvorstellungen erheben</a:t>
            </a:r>
            <a:endParaRPr lang="de-DE" sz="1800" b="1" dirty="0">
              <a:solidFill>
                <a:schemeClr val="accent2"/>
              </a:solidFill>
              <a:latin typeface="Calibri"/>
              <a:cs typeface="Calibri"/>
            </a:endParaRPr>
          </a:p>
        </p:txBody>
      </p:sp>
      <p:sp>
        <p:nvSpPr>
          <p:cNvPr id="29"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Tree>
    <p:extLst>
      <p:ext uri="{BB962C8B-B14F-4D97-AF65-F5344CB8AC3E}">
        <p14:creationId xmlns:p14="http://schemas.microsoft.com/office/powerpoint/2010/main" val="2118695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p:cNvSpPr>
            <a:spLocks noGrp="1"/>
          </p:cNvSpPr>
          <p:nvPr>
            <p:ph idx="1"/>
          </p:nvPr>
        </p:nvSpPr>
        <p:spPr>
          <a:xfrm>
            <a:off x="323528" y="979200"/>
            <a:ext cx="8424936" cy="5878800"/>
          </a:xfrm>
        </p:spPr>
        <p:txBody>
          <a:bodyPr>
            <a:normAutofit fontScale="70000" lnSpcReduction="20000"/>
          </a:bodyPr>
          <a:lstStyle/>
          <a:p>
            <a:r>
              <a:rPr lang="de-DE" sz="2900" dirty="0"/>
              <a:t>Eine diagnostische Aufgabe kann es sein, </a:t>
            </a:r>
            <a:r>
              <a:rPr lang="de-DE" sz="2900" dirty="0" smtClean="0"/>
              <a:t>von den Lernenden einen </a:t>
            </a:r>
            <a:r>
              <a:rPr lang="de-DE" sz="2900" dirty="0"/>
              <a:t>Darstellungswechsel </a:t>
            </a:r>
            <a:r>
              <a:rPr lang="de-DE" sz="2900" dirty="0" smtClean="0"/>
              <a:t>zu fordern (vgl. Aufgabenstellung) </a:t>
            </a:r>
            <a:r>
              <a:rPr lang="de-DE" sz="2900" dirty="0"/>
              <a:t>und die zugeschriebenen Bedeutungen </a:t>
            </a:r>
            <a:r>
              <a:rPr lang="de-DE" sz="2900" dirty="0" smtClean="0"/>
              <a:t>der Zahl 6 zu </a:t>
            </a:r>
            <a:r>
              <a:rPr lang="de-DE" sz="2900" dirty="0"/>
              <a:t>analysieren. </a:t>
            </a:r>
            <a:r>
              <a:rPr lang="de-DE" sz="2900" dirty="0" smtClean="0"/>
              <a:t>Die Aufgabe stellt Kinder hierbei vor die Anforderung von der mathematisch-symbolischen Ebene (dem geschriebenen und gesprochenen Zahlwort 6) hin zu anderen Darstellungsebenen zu wechseln (vorrangig Bild, aber auch Handlungen am Material oder sprachlich-symbolisch möglich). </a:t>
            </a:r>
            <a:endParaRPr lang="de-DE" sz="2900" dirty="0"/>
          </a:p>
          <a:p>
            <a:pPr marL="0" indent="0">
              <a:buNone/>
              <a:defRPr>
                <a:solidFill>
                  <a:schemeClr val="accent1">
                    <a:satOff val="-3355"/>
                    <a:lumOff val="26614"/>
                  </a:schemeClr>
                </a:solidFill>
              </a:defRPr>
            </a:pPr>
            <a:r>
              <a:rPr lang="de-DE" sz="2900" b="1" dirty="0">
                <a:solidFill>
                  <a:schemeClr val="tx2"/>
                </a:solidFill>
              </a:rPr>
              <a:t>Aktivität: Murmelphase, dann Besprechung im Plenum:</a:t>
            </a:r>
          </a:p>
          <a:p>
            <a:r>
              <a:rPr lang="de-DE" sz="2900" dirty="0"/>
              <a:t>Die TN analysieren die Dokumente hinsichtlich der sichtbaren Zahlvorstellungen und hinsichtlich des erkennbaren Zahlaspektes. </a:t>
            </a:r>
          </a:p>
          <a:p>
            <a:r>
              <a:rPr lang="de-DE" sz="2900" dirty="0"/>
              <a:t>Darüber hinaus gehen einige Kinder schon auf Beziehungen und Eigenschaften der Zahlen ein, wie 4 und 6. Andere Kinder erläutern nur das Bild des </a:t>
            </a:r>
            <a:r>
              <a:rPr lang="de-DE" sz="2900" dirty="0" smtClean="0"/>
              <a:t>Zahlsymbols, sodass </a:t>
            </a:r>
            <a:r>
              <a:rPr lang="de-DE" sz="2900" dirty="0"/>
              <a:t>hier </a:t>
            </a:r>
            <a:r>
              <a:rPr lang="de-DE" sz="2900" dirty="0" smtClean="0"/>
              <a:t>weiterführend eine </a:t>
            </a:r>
            <a:r>
              <a:rPr lang="de-DE" sz="2900" dirty="0"/>
              <a:t>mdl. </a:t>
            </a:r>
            <a:r>
              <a:rPr lang="de-DE" sz="2900" dirty="0" smtClean="0"/>
              <a:t>Diagnosesituation erforderlich wird, um die Vorstellungen des Kindes zu erheben. </a:t>
            </a:r>
            <a:endParaRPr lang="de-DE" sz="2900" dirty="0"/>
          </a:p>
          <a:p>
            <a:r>
              <a:rPr lang="de-DE" sz="2900" dirty="0"/>
              <a:t>Von den TN sollte eine kompetenzorientierte Sichtweise eingenommen werden und die Aufgabe unbedingt dahingehend reflektiert werden, dass ein schriftliches Dokument allein keine abschließende Auskunft über das Verständnis geben kann. Ein nicht vorgenommener Darstellungswechsel </a:t>
            </a:r>
            <a:r>
              <a:rPr lang="de-DE" sz="2900" dirty="0" smtClean="0"/>
              <a:t>(die Kinder beschreiben z. B. nur die Form des Zahlsymbols) lässt </a:t>
            </a:r>
            <a:r>
              <a:rPr lang="de-DE" sz="2900" dirty="0"/>
              <a:t>also nicht zwingend auf ein mangelndes Verständnis schließen. </a:t>
            </a:r>
          </a:p>
          <a:p>
            <a:pPr marL="0" marR="0" lvl="0" indent="0" defTabSz="914400" eaLnBrk="1" fontAlgn="auto" latinLnBrk="0" hangingPunct="1">
              <a:lnSpc>
                <a:spcPct val="100000"/>
              </a:lnSpc>
              <a:spcBef>
                <a:spcPts val="0"/>
              </a:spcBef>
              <a:spcAft>
                <a:spcPts val="0"/>
              </a:spcAft>
              <a:buClrTx/>
              <a:buSzTx/>
              <a:buFontTx/>
              <a:buNone/>
              <a:tabLst/>
              <a:defRPr>
                <a:solidFill>
                  <a:schemeClr val="accent1">
                    <a:satOff val="-3355"/>
                    <a:lumOff val="26614"/>
                  </a:schemeClr>
                </a:solidFill>
              </a:defRPr>
            </a:pPr>
            <a:endParaRPr lang="de-DE" dirty="0"/>
          </a:p>
        </p:txBody>
      </p:sp>
      <p:sp>
        <p:nvSpPr>
          <p:cNvPr id="2" name="Titel 1"/>
          <p:cNvSpPr>
            <a:spLocks noGrp="1"/>
          </p:cNvSpPr>
          <p:nvPr>
            <p:ph type="title"/>
          </p:nvPr>
        </p:nvSpPr>
        <p:spPr/>
        <p:txBody>
          <a:bodyPr>
            <a:normAutofit/>
          </a:bodyPr>
          <a:lstStyle/>
          <a:p>
            <a:r>
              <a:rPr lang="de-DE" dirty="0" smtClean="0">
                <a:solidFill>
                  <a:schemeClr val="tx1">
                    <a:lumMod val="50000"/>
                    <a:lumOff val="50000"/>
                  </a:schemeClr>
                </a:solidFill>
              </a:rPr>
              <a:t>Erläuterung zur Kernaktivität auf vorheriger Folie:</a:t>
            </a:r>
            <a:endParaRPr lang="de-DE" dirty="0">
              <a:solidFill>
                <a:schemeClr val="tx1">
                  <a:lumMod val="50000"/>
                  <a:lumOff val="50000"/>
                </a:schemeClr>
              </a:solidFill>
            </a:endParaRPr>
          </a:p>
        </p:txBody>
      </p:sp>
    </p:spTree>
    <p:extLst>
      <p:ext uri="{BB962C8B-B14F-4D97-AF65-F5344CB8AC3E}">
        <p14:creationId xmlns:p14="http://schemas.microsoft.com/office/powerpoint/2010/main" val="83007586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653364" y="4221088"/>
            <a:ext cx="5896744" cy="1320552"/>
          </a:xfrm>
        </p:spPr>
        <p:txBody>
          <a:bodyPr/>
          <a:lstStyle/>
          <a:p>
            <a:r>
              <a:rPr lang="de-DE" dirty="0" smtClean="0"/>
              <a:t>Fortbildungsmaterial </a:t>
            </a:r>
            <a:r>
              <a:rPr lang="de-DE" dirty="0" smtClean="0"/>
              <a:t>von </a:t>
            </a:r>
            <a:r>
              <a:rPr lang="de-DE" dirty="0" smtClean="0"/>
              <a:t/>
            </a:r>
            <a:br>
              <a:rPr lang="de-DE" dirty="0" smtClean="0"/>
            </a:br>
            <a:r>
              <a:rPr lang="de-DE" dirty="0" smtClean="0"/>
              <a:t>Katrin </a:t>
            </a:r>
            <a:r>
              <a:rPr lang="de-DE" dirty="0" err="1" smtClean="0"/>
              <a:t>Akinwunmi</a:t>
            </a:r>
            <a:r>
              <a:rPr lang="de-DE" dirty="0" smtClean="0"/>
              <a:t> und Marcus </a:t>
            </a:r>
            <a:r>
              <a:rPr lang="de-DE" dirty="0" err="1" smtClean="0"/>
              <a:t>Nührenbörger</a:t>
            </a:r>
            <a:endParaRPr lang="de-DE" dirty="0"/>
          </a:p>
        </p:txBody>
      </p:sp>
      <p:sp>
        <p:nvSpPr>
          <p:cNvPr id="5" name="Textfeld 4"/>
          <p:cNvSpPr txBox="1"/>
          <p:nvPr/>
        </p:nvSpPr>
        <p:spPr>
          <a:xfrm>
            <a:off x="667855" y="1268760"/>
            <a:ext cx="6804248" cy="584775"/>
          </a:xfrm>
          <a:prstGeom prst="rect">
            <a:avLst/>
          </a:prstGeom>
          <a:noFill/>
        </p:spPr>
        <p:txBody>
          <a:bodyPr wrap="square" rtlCol="0">
            <a:spAutoFit/>
          </a:bodyPr>
          <a:lstStyle/>
          <a:p>
            <a:r>
              <a:rPr lang="de-DE" sz="3200" b="1" dirty="0" smtClean="0">
                <a:solidFill>
                  <a:schemeClr val="tx2"/>
                </a:solidFill>
                <a:latin typeface="Calibri" panose="020F0502020204030204" pitchFamily="34" charset="0"/>
              </a:rPr>
              <a:t>Zahlverständnis</a:t>
            </a:r>
            <a:endParaRPr lang="de-DE" sz="3200" b="1" dirty="0">
              <a:solidFill>
                <a:schemeClr val="tx2"/>
              </a:solidFill>
              <a:latin typeface="Calibri" panose="020F0502020204030204" pitchFamily="34" charset="0"/>
            </a:endParaRPr>
          </a:p>
        </p:txBody>
      </p:sp>
      <p:sp>
        <p:nvSpPr>
          <p:cNvPr id="7" name="Untertitel 2"/>
          <p:cNvSpPr txBox="1">
            <a:spLocks/>
          </p:cNvSpPr>
          <p:nvPr/>
        </p:nvSpPr>
        <p:spPr bwMode="auto">
          <a:xfrm>
            <a:off x="653364" y="2200074"/>
            <a:ext cx="5896744" cy="837237"/>
          </a:xfrm>
          <a:prstGeom prst="rect">
            <a:avLst/>
          </a:prstGeom>
          <a:noFill/>
          <a:ln w="9525">
            <a:noFill/>
            <a:miter lim="800000"/>
            <a:headEnd/>
            <a:tailEnd/>
          </a:ln>
        </p:spPr>
        <p:txBody>
          <a:bodyPr vert="horz" wrap="square" lIns="108000" tIns="108000" rIns="91440" bIns="108000" numCol="1" anchor="t" anchorCtr="0" compatLnSpc="1">
            <a:prstTxWarp prst="textNoShape">
              <a:avLst/>
            </a:prstTxWarp>
          </a:bodyPr>
          <a:lstStyle>
            <a:lvl1pPr marL="0" indent="0" algn="l" rtl="0" eaLnBrk="1" fontAlgn="base" hangingPunct="1">
              <a:lnSpc>
                <a:spcPct val="100000"/>
              </a:lnSpc>
              <a:spcBef>
                <a:spcPts val="576"/>
              </a:spcBef>
              <a:spcAft>
                <a:spcPts val="600"/>
              </a:spcAft>
              <a:buClr>
                <a:srgbClr val="327A86"/>
              </a:buClr>
              <a:buFontTx/>
              <a:buNone/>
              <a:defRPr sz="2000" baseline="0">
                <a:solidFill>
                  <a:schemeClr val="bg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3"/>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4"/>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4"/>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4"/>
              </a:buBlip>
              <a:defRPr sz="1200">
                <a:solidFill>
                  <a:schemeClr val="tx1"/>
                </a:solidFill>
                <a:latin typeface="+mn-lt"/>
                <a:ea typeface="+mn-ea"/>
              </a:defRPr>
            </a:lvl9pPr>
          </a:lstStyle>
          <a:p>
            <a:r>
              <a:rPr lang="de-DE" sz="2800" b="1" kern="0" dirty="0" smtClean="0">
                <a:solidFill>
                  <a:schemeClr val="tx2"/>
                </a:solidFill>
              </a:rPr>
              <a:t>Entwicklung von Zahlvorstellungen im inklusiven Mathematikunterricht</a:t>
            </a:r>
          </a:p>
        </p:txBody>
      </p:sp>
    </p:spTree>
    <p:extLst>
      <p:ext uri="{BB962C8B-B14F-4D97-AF65-F5344CB8AC3E}">
        <p14:creationId xmlns:p14="http://schemas.microsoft.com/office/powerpoint/2010/main" val="11975200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5724128" y="5301208"/>
            <a:ext cx="2016224" cy="338554"/>
          </a:xfrm>
          <a:prstGeom prst="rect">
            <a:avLst/>
          </a:prstGeom>
          <a:solidFill>
            <a:schemeClr val="bg1"/>
          </a:solidFill>
        </p:spPr>
        <p:txBody>
          <a:bodyPr wrap="square" rtlCol="0">
            <a:spAutoFit/>
          </a:bodyPr>
          <a:lstStyle/>
          <a:p>
            <a:r>
              <a:rPr lang="de-DE" sz="1600" smtClean="0">
                <a:latin typeface="Calibri" panose="020F0502020204030204" pitchFamily="34" charset="0"/>
              </a:rPr>
              <a:t>Klasse 4</a:t>
            </a:r>
            <a:endParaRPr lang="de-DE" sz="1600" dirty="0">
              <a:latin typeface="Calibri" panose="020F0502020204030204" pitchFamily="34" charset="0"/>
            </a:endParaRPr>
          </a:p>
        </p:txBody>
      </p:sp>
      <p:sp>
        <p:nvSpPr>
          <p:cNvPr id="3" name="Inhaltsplatzhalter 2"/>
          <p:cNvSpPr>
            <a:spLocks noGrp="1"/>
          </p:cNvSpPr>
          <p:nvPr>
            <p:ph idx="17"/>
          </p:nvPr>
        </p:nvSpPr>
        <p:spPr>
          <a:xfrm>
            <a:off x="321066" y="836712"/>
            <a:ext cx="8427398" cy="288032"/>
          </a:xfrm>
        </p:spPr>
        <p:txBody>
          <a:bodyPr/>
          <a:lstStyle/>
          <a:p>
            <a:pPr algn="r"/>
            <a:r>
              <a:rPr lang="de-DE" dirty="0"/>
              <a:t>Zahlvorstellungen von Kindern, Klasse </a:t>
            </a:r>
            <a:r>
              <a:rPr lang="de-DE" dirty="0" smtClean="0"/>
              <a:t>1</a:t>
            </a:r>
            <a:r>
              <a:rPr lang="de-DE" dirty="0"/>
              <a:t>–</a:t>
            </a:r>
            <a:r>
              <a:rPr lang="de-DE" dirty="0" smtClean="0"/>
              <a:t>4</a:t>
            </a:r>
            <a:endParaRPr lang="de-DE" dirty="0"/>
          </a:p>
        </p:txBody>
      </p:sp>
      <p:pic>
        <p:nvPicPr>
          <p:cNvPr id="5" name="Bild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0" y="1543868"/>
            <a:ext cx="9041504" cy="4335066"/>
          </a:xfrm>
          <a:prstGeom prst="rect">
            <a:avLst/>
          </a:prstGeom>
        </p:spPr>
      </p:pic>
      <p:sp>
        <p:nvSpPr>
          <p:cNvPr id="9" name="Textfeld 8"/>
          <p:cNvSpPr txBox="1"/>
          <p:nvPr/>
        </p:nvSpPr>
        <p:spPr>
          <a:xfrm>
            <a:off x="216000" y="5256000"/>
            <a:ext cx="1440160" cy="338554"/>
          </a:xfrm>
          <a:prstGeom prst="rect">
            <a:avLst/>
          </a:prstGeom>
          <a:solidFill>
            <a:schemeClr val="bg1"/>
          </a:solidFill>
        </p:spPr>
        <p:txBody>
          <a:bodyPr wrap="square" rtlCol="0">
            <a:spAutoFit/>
          </a:bodyPr>
          <a:lstStyle/>
          <a:p>
            <a:r>
              <a:rPr lang="de-DE" sz="1600" smtClean="0">
                <a:latin typeface="Calibri" panose="020F0502020204030204" pitchFamily="34" charset="0"/>
              </a:rPr>
              <a:t>Klasse 4</a:t>
            </a:r>
            <a:endParaRPr lang="de-DE" sz="1600" dirty="0">
              <a:latin typeface="Calibri" panose="020F0502020204030204" pitchFamily="34" charset="0"/>
            </a:endParaRPr>
          </a:p>
        </p:txBody>
      </p:sp>
      <p:sp>
        <p:nvSpPr>
          <p:cNvPr id="13" name="Textfeld 12"/>
          <p:cNvSpPr txBox="1"/>
          <p:nvPr/>
        </p:nvSpPr>
        <p:spPr>
          <a:xfrm>
            <a:off x="5760000" y="5256000"/>
            <a:ext cx="1440160" cy="338554"/>
          </a:xfrm>
          <a:prstGeom prst="rect">
            <a:avLst/>
          </a:prstGeom>
          <a:solidFill>
            <a:schemeClr val="bg1"/>
          </a:solidFill>
        </p:spPr>
        <p:txBody>
          <a:bodyPr wrap="square" rtlCol="0">
            <a:spAutoFit/>
          </a:bodyPr>
          <a:lstStyle/>
          <a:p>
            <a:r>
              <a:rPr lang="de-DE" sz="1600" smtClean="0">
                <a:latin typeface="Calibri" panose="020F0502020204030204" pitchFamily="34" charset="0"/>
              </a:rPr>
              <a:t>Klasse 4</a:t>
            </a:r>
            <a:endParaRPr lang="de-DE" sz="1600" dirty="0">
              <a:latin typeface="Calibri" panose="020F0502020204030204" pitchFamily="34" charset="0"/>
            </a:endParaRPr>
          </a:p>
        </p:txBody>
      </p:sp>
      <p:sp>
        <p:nvSpPr>
          <p:cNvPr id="10"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Tree>
    <p:extLst>
      <p:ext uri="{BB962C8B-B14F-4D97-AF65-F5344CB8AC3E}">
        <p14:creationId xmlns:p14="http://schemas.microsoft.com/office/powerpoint/2010/main" val="1442304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4644008" y="3514655"/>
            <a:ext cx="4680520" cy="1786553"/>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8" name="Rechteck 7"/>
          <p:cNvSpPr/>
          <p:nvPr/>
        </p:nvSpPr>
        <p:spPr bwMode="auto">
          <a:xfrm>
            <a:off x="-640676" y="908448"/>
            <a:ext cx="4852636" cy="5949551"/>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pic>
        <p:nvPicPr>
          <p:cNvPr id="7" name="Bild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3730" y="1196752"/>
            <a:ext cx="3680198" cy="5040560"/>
          </a:xfrm>
          <a:prstGeom prst="rect">
            <a:avLst/>
          </a:prstGeom>
        </p:spPr>
      </p:pic>
      <p:pic>
        <p:nvPicPr>
          <p:cNvPr id="11" name="Bild 10"/>
          <p:cNvPicPr>
            <a:picLocks noChangeAspect="1"/>
          </p:cNvPicPr>
          <p:nvPr/>
        </p:nvPicPr>
        <p:blipFill rotWithShape="1">
          <a:blip r:embed="rId4">
            <a:extLst>
              <a:ext uri="{28A0092B-C50C-407E-A947-70E740481C1C}">
                <a14:useLocalDpi xmlns:a14="http://schemas.microsoft.com/office/drawing/2010/main" val="0"/>
              </a:ext>
            </a:extLst>
          </a:blip>
          <a:srcRect l="71171" r="903" b="57143"/>
          <a:stretch/>
        </p:blipFill>
        <p:spPr>
          <a:xfrm>
            <a:off x="6516216" y="476672"/>
            <a:ext cx="2484000" cy="2376264"/>
          </a:xfrm>
          <a:prstGeom prst="rect">
            <a:avLst/>
          </a:prstGeom>
          <a:effectLst>
            <a:outerShdw blurRad="50800" dist="50800" dir="4800000" algn="ctr" rotWithShape="0">
              <a:schemeClr val="bg1">
                <a:lumMod val="65000"/>
              </a:schemeClr>
            </a:outerShdw>
          </a:effectLst>
        </p:spPr>
      </p:pic>
      <p:sp>
        <p:nvSpPr>
          <p:cNvPr id="10" name="Textfeld 9"/>
          <p:cNvSpPr txBox="1"/>
          <p:nvPr/>
        </p:nvSpPr>
        <p:spPr>
          <a:xfrm>
            <a:off x="4752528" y="3573016"/>
            <a:ext cx="4499992" cy="1631216"/>
          </a:xfrm>
          <a:prstGeom prst="rect">
            <a:avLst/>
          </a:prstGeom>
          <a:noFill/>
        </p:spPr>
        <p:txBody>
          <a:bodyPr wrap="square" rtlCol="0">
            <a:spAutoFit/>
          </a:bodyPr>
          <a:lstStyle/>
          <a:p>
            <a:r>
              <a:rPr lang="de-DE" sz="2000" b="1" dirty="0" smtClean="0">
                <a:latin typeface="Calibri" panose="020F0502020204030204" pitchFamily="34" charset="0"/>
              </a:rPr>
              <a:t>Aufgabe für Teilnehmende:</a:t>
            </a:r>
          </a:p>
          <a:p>
            <a:r>
              <a:rPr lang="de-DE" sz="2000" dirty="0" smtClean="0">
                <a:latin typeface="Calibri" panose="020F0502020204030204" pitchFamily="34" charset="0"/>
              </a:rPr>
              <a:t>Vertiefende Aufgabe zur Erprobung </a:t>
            </a:r>
          </a:p>
          <a:p>
            <a:r>
              <a:rPr lang="de-DE" sz="2000" dirty="0" smtClean="0">
                <a:latin typeface="Calibri" panose="020F0502020204030204" pitchFamily="34" charset="0"/>
              </a:rPr>
              <a:t>mit eigenen Schülerinnen und Schüler </a:t>
            </a:r>
          </a:p>
          <a:p>
            <a:r>
              <a:rPr lang="de-DE" sz="2000" dirty="0" smtClean="0">
                <a:latin typeface="Calibri" panose="020F0502020204030204" pitchFamily="34" charset="0"/>
              </a:rPr>
              <a:t>mit und ohne sonderpädagogischen </a:t>
            </a:r>
            <a:br>
              <a:rPr lang="de-DE" sz="2000" dirty="0" smtClean="0">
                <a:latin typeface="Calibri" panose="020F0502020204030204" pitchFamily="34" charset="0"/>
              </a:rPr>
            </a:br>
            <a:r>
              <a:rPr lang="de-DE" sz="2000" dirty="0" smtClean="0">
                <a:latin typeface="Calibri" panose="020F0502020204030204" pitchFamily="34" charset="0"/>
              </a:rPr>
              <a:t>Förderbedarf</a:t>
            </a:r>
            <a:endParaRPr lang="de-DE" sz="2000" dirty="0">
              <a:latin typeface="Calibri" panose="020F0502020204030204" pitchFamily="34" charset="0"/>
            </a:endParaRPr>
          </a:p>
        </p:txBody>
      </p:sp>
      <p:sp>
        <p:nvSpPr>
          <p:cNvPr id="12" name="Abgerundetes Rechteck 11"/>
          <p:cNvSpPr/>
          <p:nvPr/>
        </p:nvSpPr>
        <p:spPr bwMode="auto">
          <a:xfrm>
            <a:off x="6180319" y="5122998"/>
            <a:ext cx="2736304" cy="682265"/>
          </a:xfrm>
          <a:prstGeom prst="roundRect">
            <a:avLst/>
          </a:prstGeom>
          <a:solidFill>
            <a:schemeClr val="accent1">
              <a:alpha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de-DE" sz="1800" b="1" dirty="0" smtClean="0">
                <a:solidFill>
                  <a:prstClr val="black"/>
                </a:solidFill>
                <a:latin typeface="Calibri"/>
                <a:cs typeface="Calibri"/>
                <a:sym typeface="Wingdings"/>
              </a:rPr>
              <a:t>Zahlvorstellungen erheben</a:t>
            </a:r>
            <a:endParaRPr lang="de-DE" sz="1800" b="1" dirty="0">
              <a:solidFill>
                <a:schemeClr val="accent2"/>
              </a:solidFill>
              <a:latin typeface="Calibri"/>
              <a:cs typeface="Calibri"/>
            </a:endParaRPr>
          </a:p>
        </p:txBody>
      </p:sp>
      <p:sp>
        <p:nvSpPr>
          <p:cNvPr id="13"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
        <p:nvSpPr>
          <p:cNvPr id="14" name="Shape 694"/>
          <p:cNvSpPr/>
          <p:nvPr/>
        </p:nvSpPr>
        <p:spPr>
          <a:xfrm>
            <a:off x="7596336" y="2853710"/>
            <a:ext cx="1404102" cy="28725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spcBef>
                <a:spcPts val="1200"/>
              </a:spcBef>
              <a:defRPr sz="1800">
                <a:latin typeface="Calibri"/>
                <a:ea typeface="Calibri"/>
                <a:cs typeface="Calibri"/>
                <a:sym typeface="Calibri"/>
              </a:defRPr>
            </a:lvl1pPr>
          </a:lstStyle>
          <a:p>
            <a:r>
              <a:rPr lang="de-DE" sz="1200" b="1" i="1" dirty="0" smtClean="0">
                <a:solidFill>
                  <a:schemeClr val="tx2"/>
                </a:solidFill>
              </a:rPr>
              <a:t>(</a:t>
            </a:r>
            <a:r>
              <a:rPr lang="de-DE" sz="1200" b="1" i="1" dirty="0" err="1" smtClean="0">
                <a:solidFill>
                  <a:schemeClr val="tx2"/>
                </a:solidFill>
              </a:rPr>
              <a:t>Kuhnke</a:t>
            </a:r>
            <a:r>
              <a:rPr lang="de-DE" sz="1200" b="1" i="1" dirty="0" smtClean="0">
                <a:solidFill>
                  <a:schemeClr val="tx2"/>
                </a:solidFill>
              </a:rPr>
              <a:t> 2013, S. 32)</a:t>
            </a:r>
            <a:endParaRPr lang="de-DE" sz="1200" b="1" i="1" dirty="0">
              <a:solidFill>
                <a:schemeClr val="tx2"/>
              </a:solidFill>
            </a:endParaRPr>
          </a:p>
        </p:txBody>
      </p:sp>
    </p:spTree>
    <p:extLst>
      <p:ext uri="{BB962C8B-B14F-4D97-AF65-F5344CB8AC3E}">
        <p14:creationId xmlns:p14="http://schemas.microsoft.com/office/powerpoint/2010/main" val="10177739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24000" y="1123200"/>
            <a:ext cx="8674574" cy="461665"/>
          </a:xfrm>
          <a:prstGeom prst="rect">
            <a:avLst/>
          </a:prstGeom>
          <a:noFill/>
        </p:spPr>
        <p:txBody>
          <a:bodyPr wrap="square" rtlCol="0">
            <a:spAutoFit/>
          </a:bodyPr>
          <a:lstStyle/>
          <a:p>
            <a:r>
              <a:rPr lang="de-DE" dirty="0" smtClean="0">
                <a:latin typeface="Calibri" panose="020F0502020204030204" pitchFamily="34" charset="0"/>
              </a:rPr>
              <a:t>Konventionen vs. Flexibilität der Zahldarstellung:</a:t>
            </a:r>
            <a:endParaRPr lang="de-DE" dirty="0">
              <a:latin typeface="Calibri" panose="020F0502020204030204" pitchFamily="34" charset="0"/>
            </a:endParaRPr>
          </a:p>
        </p:txBody>
      </p:sp>
      <p:grpSp>
        <p:nvGrpSpPr>
          <p:cNvPr id="2" name="Gruppierung 1"/>
          <p:cNvGrpSpPr/>
          <p:nvPr/>
        </p:nvGrpSpPr>
        <p:grpSpPr>
          <a:xfrm>
            <a:off x="107504" y="2564904"/>
            <a:ext cx="8674574" cy="2376264"/>
            <a:chOff x="217906" y="2564904"/>
            <a:chExt cx="8674574" cy="2376264"/>
          </a:xfrm>
        </p:grpSpPr>
        <p:sp>
          <p:nvSpPr>
            <p:cNvPr id="7" name="Rechteck 6"/>
            <p:cNvSpPr/>
            <p:nvPr/>
          </p:nvSpPr>
          <p:spPr bwMode="auto">
            <a:xfrm>
              <a:off x="993980" y="2564904"/>
              <a:ext cx="7394444" cy="2376264"/>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10" name="Textfeld 9"/>
            <p:cNvSpPr txBox="1"/>
            <p:nvPr/>
          </p:nvSpPr>
          <p:spPr>
            <a:xfrm>
              <a:off x="217906" y="2716010"/>
              <a:ext cx="8674574" cy="461665"/>
            </a:xfrm>
            <a:prstGeom prst="rect">
              <a:avLst/>
            </a:prstGeom>
            <a:noFill/>
          </p:spPr>
          <p:txBody>
            <a:bodyPr wrap="square" rtlCol="0">
              <a:spAutoFit/>
            </a:bodyPr>
            <a:lstStyle/>
            <a:p>
              <a:pPr algn="ctr"/>
              <a:r>
                <a:rPr lang="de-DE" dirty="0" smtClean="0">
                  <a:latin typeface="Calibri" panose="020F0502020204030204" pitchFamily="34" charset="0"/>
                </a:rPr>
                <a:t>Wie würden Sie die Zahl 7 am 20er Feld darstellen?</a:t>
              </a:r>
              <a:endParaRPr lang="de-DE" dirty="0">
                <a:latin typeface="Calibri" panose="020F0502020204030204" pitchFamily="34" charset="0"/>
              </a:endParaRPr>
            </a:p>
          </p:txBody>
        </p:sp>
        <p:pic>
          <p:nvPicPr>
            <p:cNvPr id="3" name="Bild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2951" y="3310050"/>
              <a:ext cx="6715433" cy="1343086"/>
            </a:xfrm>
            <a:prstGeom prst="rect">
              <a:avLst/>
            </a:prstGeom>
          </p:spPr>
        </p:pic>
      </p:grpSp>
      <p:sp>
        <p:nvSpPr>
          <p:cNvPr id="9"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Tree>
    <p:extLst>
      <p:ext uri="{BB962C8B-B14F-4D97-AF65-F5344CB8AC3E}">
        <p14:creationId xmlns:p14="http://schemas.microsoft.com/office/powerpoint/2010/main" val="3789661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24000" y="1123200"/>
            <a:ext cx="8674574" cy="461665"/>
          </a:xfrm>
          <a:prstGeom prst="rect">
            <a:avLst/>
          </a:prstGeom>
          <a:noFill/>
        </p:spPr>
        <p:txBody>
          <a:bodyPr wrap="square" rtlCol="0">
            <a:spAutoFit/>
          </a:bodyPr>
          <a:lstStyle/>
          <a:p>
            <a:r>
              <a:rPr lang="de-DE" dirty="0" smtClean="0">
                <a:latin typeface="Calibri" panose="020F0502020204030204" pitchFamily="34" charset="0"/>
              </a:rPr>
              <a:t>Mögliche Darstellungen:</a:t>
            </a:r>
            <a:endParaRPr lang="de-DE" dirty="0">
              <a:latin typeface="Calibri" panose="020F0502020204030204" pitchFamily="34" charset="0"/>
            </a:endParaRP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9752" y="2773740"/>
            <a:ext cx="4176464" cy="805432"/>
          </a:xfrm>
          <a:prstGeom prst="rect">
            <a:avLst/>
          </a:prstGeom>
        </p:spPr>
      </p:pic>
      <p:pic>
        <p:nvPicPr>
          <p:cNvPr id="10" name="Grafik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3528" y="4127964"/>
            <a:ext cx="4068464" cy="782842"/>
          </a:xfrm>
          <a:prstGeom prst="rect">
            <a:avLst/>
          </a:prstGeom>
        </p:spPr>
      </p:pic>
      <p:pic>
        <p:nvPicPr>
          <p:cNvPr id="11" name="Grafik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08004" y="4088648"/>
            <a:ext cx="4284476" cy="883647"/>
          </a:xfrm>
          <a:prstGeom prst="rect">
            <a:avLst/>
          </a:prstGeom>
        </p:spPr>
      </p:pic>
      <p:sp>
        <p:nvSpPr>
          <p:cNvPr id="9"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Tree>
    <p:extLst>
      <p:ext uri="{BB962C8B-B14F-4D97-AF65-F5344CB8AC3E}">
        <p14:creationId xmlns:p14="http://schemas.microsoft.com/office/powerpoint/2010/main" val="7238420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24000" y="1123200"/>
            <a:ext cx="7704856" cy="830997"/>
          </a:xfrm>
          <a:prstGeom prst="rect">
            <a:avLst/>
          </a:prstGeom>
          <a:noFill/>
        </p:spPr>
        <p:txBody>
          <a:bodyPr wrap="square" rtlCol="0">
            <a:spAutoFit/>
          </a:bodyPr>
          <a:lstStyle/>
          <a:p>
            <a:r>
              <a:rPr lang="de-DE" dirty="0" smtClean="0">
                <a:latin typeface="Calibri" panose="020F0502020204030204" pitchFamily="34" charset="0"/>
              </a:rPr>
              <a:t>Kinder deuten dieselbe Darstellung der Zahl 7 möglicherweise auch unterschiedlich:</a:t>
            </a:r>
            <a:endParaRPr lang="de-DE" dirty="0">
              <a:latin typeface="Calibri" panose="020F0502020204030204" pitchFamily="34" charset="0"/>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3478809"/>
            <a:ext cx="4248472" cy="817478"/>
          </a:xfrm>
          <a:prstGeom prst="rect">
            <a:avLst/>
          </a:prstGeom>
        </p:spPr>
      </p:pic>
      <p:sp>
        <p:nvSpPr>
          <p:cNvPr id="10" name="Rechteck 9"/>
          <p:cNvSpPr/>
          <p:nvPr/>
        </p:nvSpPr>
        <p:spPr bwMode="auto">
          <a:xfrm>
            <a:off x="251520" y="3492000"/>
            <a:ext cx="2088232" cy="418840"/>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6017" y="3445775"/>
            <a:ext cx="4292380" cy="885278"/>
          </a:xfrm>
          <a:prstGeom prst="rect">
            <a:avLst/>
          </a:prstGeom>
        </p:spPr>
      </p:pic>
      <p:sp>
        <p:nvSpPr>
          <p:cNvPr id="3" name="Rechteck 2"/>
          <p:cNvSpPr/>
          <p:nvPr/>
        </p:nvSpPr>
        <p:spPr bwMode="auto">
          <a:xfrm>
            <a:off x="4716018" y="3445775"/>
            <a:ext cx="864094" cy="850512"/>
          </a:xfrm>
          <a:prstGeom prst="rect">
            <a:avLst/>
          </a:pr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smtClean="0">
              <a:ln>
                <a:noFill/>
              </a:ln>
              <a:solidFill>
                <a:schemeClr val="tx1"/>
              </a:solidFill>
              <a:effectLst/>
              <a:latin typeface="Calibri" panose="020F0502020204030204" pitchFamily="34" charset="0"/>
            </a:endParaRPr>
          </a:p>
        </p:txBody>
      </p:sp>
      <p:sp>
        <p:nvSpPr>
          <p:cNvPr id="9" name="Titel 5"/>
          <p:cNvSpPr>
            <a:spLocks noGrp="1"/>
          </p:cNvSpPr>
          <p:nvPr>
            <p:ph type="title"/>
          </p:nvPr>
        </p:nvSpPr>
        <p:spPr>
          <a:xfrm>
            <a:off x="323528" y="417587"/>
            <a:ext cx="8424936" cy="490861"/>
          </a:xfrm>
        </p:spPr>
        <p:txBody>
          <a:bodyPr>
            <a:normAutofit fontScale="90000"/>
          </a:bodyPr>
          <a:lstStyle/>
          <a:p>
            <a:r>
              <a:rPr lang="de-DE" dirty="0" smtClean="0"/>
              <a:t>2.1 Anzahlen darstellen</a:t>
            </a:r>
            <a:endParaRPr lang="de-DE" dirty="0"/>
          </a:p>
        </p:txBody>
      </p:sp>
    </p:spTree>
    <p:extLst>
      <p:ext uri="{BB962C8B-B14F-4D97-AF65-F5344CB8AC3E}">
        <p14:creationId xmlns:p14="http://schemas.microsoft.com/office/powerpoint/2010/main" val="598493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a:xfrm>
            <a:off x="323528" y="1124744"/>
            <a:ext cx="9001000" cy="5400600"/>
          </a:xfrm>
        </p:spPr>
        <p:txBody>
          <a:bodyPr/>
          <a:lstStyle/>
          <a:p>
            <a:pPr marL="0" indent="0">
              <a:buNone/>
            </a:pPr>
            <a:r>
              <a:rPr lang="de-DE" sz="2400" dirty="0" smtClean="0"/>
              <a:t>Unterschiedliche </a:t>
            </a:r>
            <a:r>
              <a:rPr lang="de-DE" sz="2400" b="1" dirty="0" smtClean="0"/>
              <a:t>Deutungsmöglichkeiten</a:t>
            </a:r>
            <a:r>
              <a:rPr lang="de-DE" sz="2400" dirty="0" smtClean="0"/>
              <a:t>, bei gleicher Darstellung:</a:t>
            </a:r>
          </a:p>
          <a:p>
            <a:pPr marL="0" indent="0">
              <a:buNone/>
            </a:pPr>
            <a:endParaRPr lang="de-DE" dirty="0"/>
          </a:p>
          <a:p>
            <a:pPr marL="0" indent="0">
              <a:buNone/>
            </a:pPr>
            <a:r>
              <a:rPr lang="de-DE" dirty="0" smtClean="0"/>
              <a:t>5+3+5</a:t>
            </a:r>
          </a:p>
          <a:p>
            <a:pPr marL="0" indent="0">
              <a:buNone/>
            </a:pPr>
            <a:r>
              <a:rPr lang="de-DE" dirty="0" smtClean="0"/>
              <a:t>6+7</a:t>
            </a:r>
          </a:p>
          <a:p>
            <a:pPr marL="0" indent="0">
              <a:buNone/>
            </a:pPr>
            <a:r>
              <a:rPr lang="de-DE" dirty="0" smtClean="0"/>
              <a:t>20-7</a:t>
            </a:r>
          </a:p>
          <a:p>
            <a:pPr marL="0" indent="0">
              <a:buNone/>
            </a:pPr>
            <a:r>
              <a:rPr lang="de-DE" dirty="0" smtClean="0"/>
              <a:t>8+5</a:t>
            </a:r>
          </a:p>
          <a:p>
            <a:pPr marL="0" indent="0">
              <a:buNone/>
            </a:pPr>
            <a:r>
              <a:rPr lang="de-DE" dirty="0" smtClean="0"/>
              <a:t>10+3</a:t>
            </a:r>
          </a:p>
          <a:p>
            <a:pPr marL="0" indent="0">
              <a:buNone/>
            </a:pPr>
            <a:endParaRPr lang="de-DE" dirty="0"/>
          </a:p>
          <a:p>
            <a:pPr marL="0" indent="0">
              <a:buNone/>
            </a:pPr>
            <a:endParaRPr lang="de-DE" dirty="0"/>
          </a:p>
        </p:txBody>
      </p:sp>
      <p:sp>
        <p:nvSpPr>
          <p:cNvPr id="26" name="Titel 5"/>
          <p:cNvSpPr>
            <a:spLocks noGrp="1"/>
          </p:cNvSpPr>
          <p:nvPr>
            <p:ph type="title"/>
          </p:nvPr>
        </p:nvSpPr>
        <p:spPr/>
        <p:txBody>
          <a:bodyPr>
            <a:normAutofit fontScale="90000"/>
          </a:bodyPr>
          <a:lstStyle/>
          <a:p>
            <a:r>
              <a:rPr lang="de-DE" dirty="0" smtClean="0"/>
              <a:t>2.1 Anzahlen darstellen</a:t>
            </a:r>
            <a:endParaRPr lang="de-DE" dirty="0"/>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1916831"/>
            <a:ext cx="1080120" cy="2535439"/>
          </a:xfrm>
          <a:prstGeom prst="rect">
            <a:avLst/>
          </a:prstGeom>
        </p:spPr>
      </p:pic>
      <p:grpSp>
        <p:nvGrpSpPr>
          <p:cNvPr id="8" name="Group 892"/>
          <p:cNvGrpSpPr/>
          <p:nvPr/>
        </p:nvGrpSpPr>
        <p:grpSpPr>
          <a:xfrm>
            <a:off x="3419872" y="2204078"/>
            <a:ext cx="4920916" cy="1522003"/>
            <a:chOff x="0" y="0"/>
            <a:chExt cx="6071860" cy="1770959"/>
          </a:xfrm>
        </p:grpSpPr>
        <p:pic>
          <p:nvPicPr>
            <p:cNvPr id="9" name="Bildschirmfoto 2015-11-18 um 11.24.08.png"/>
            <p:cNvPicPr>
              <a:picLocks noChangeAspect="1"/>
            </p:cNvPicPr>
            <p:nvPr/>
          </p:nvPicPr>
          <p:blipFill>
            <a:blip r:embed="rId4">
              <a:extLst/>
            </a:blip>
            <a:stretch>
              <a:fillRect/>
            </a:stretch>
          </p:blipFill>
          <p:spPr>
            <a:xfrm>
              <a:off x="0" y="0"/>
              <a:ext cx="6071861" cy="1770960"/>
            </a:xfrm>
            <a:prstGeom prst="rect">
              <a:avLst/>
            </a:prstGeom>
            <a:ln w="12700" cap="flat">
              <a:noFill/>
              <a:miter lim="400000"/>
            </a:ln>
            <a:effectLst/>
          </p:spPr>
        </p:pic>
        <p:sp>
          <p:nvSpPr>
            <p:cNvPr id="10" name="Shape 879"/>
            <p:cNvSpPr/>
            <p:nvPr/>
          </p:nvSpPr>
          <p:spPr>
            <a:xfrm>
              <a:off x="286108"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1" name="Shape 880"/>
            <p:cNvSpPr/>
            <p:nvPr/>
          </p:nvSpPr>
          <p:spPr>
            <a:xfrm>
              <a:off x="819671"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2" name="Shape 881"/>
            <p:cNvSpPr/>
            <p:nvPr/>
          </p:nvSpPr>
          <p:spPr>
            <a:xfrm>
              <a:off x="1353234" y="312505"/>
              <a:ext cx="428365"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3" name="Shape 882"/>
            <p:cNvSpPr/>
            <p:nvPr/>
          </p:nvSpPr>
          <p:spPr>
            <a:xfrm>
              <a:off x="1892726"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4" name="Shape 883"/>
            <p:cNvSpPr/>
            <p:nvPr/>
          </p:nvSpPr>
          <p:spPr>
            <a:xfrm>
              <a:off x="2438147"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5" name="Shape 884"/>
            <p:cNvSpPr/>
            <p:nvPr/>
          </p:nvSpPr>
          <p:spPr>
            <a:xfrm>
              <a:off x="3164864"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6" name="Shape 885"/>
            <p:cNvSpPr/>
            <p:nvPr/>
          </p:nvSpPr>
          <p:spPr>
            <a:xfrm>
              <a:off x="3698428" y="312505"/>
              <a:ext cx="428365"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7" name="Shape 886"/>
            <p:cNvSpPr/>
            <p:nvPr/>
          </p:nvSpPr>
          <p:spPr>
            <a:xfrm>
              <a:off x="4231990"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8" name="Shape 887"/>
            <p:cNvSpPr/>
            <p:nvPr/>
          </p:nvSpPr>
          <p:spPr>
            <a:xfrm>
              <a:off x="4771482"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19" name="Shape 888"/>
            <p:cNvSpPr/>
            <p:nvPr/>
          </p:nvSpPr>
          <p:spPr>
            <a:xfrm>
              <a:off x="5316904" y="312505"/>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0" name="Shape 889"/>
            <p:cNvSpPr/>
            <p:nvPr/>
          </p:nvSpPr>
          <p:spPr>
            <a:xfrm>
              <a:off x="286108" y="1036798"/>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1" name="Shape 890"/>
            <p:cNvSpPr/>
            <p:nvPr/>
          </p:nvSpPr>
          <p:spPr>
            <a:xfrm>
              <a:off x="819671" y="1036798"/>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22" name="Shape 891"/>
            <p:cNvSpPr/>
            <p:nvPr/>
          </p:nvSpPr>
          <p:spPr>
            <a:xfrm>
              <a:off x="1353233" y="1036798"/>
              <a:ext cx="428366" cy="430882"/>
            </a:xfrm>
            <a:prstGeom prst="ellipse">
              <a:avLst/>
            </a:prstGeom>
            <a:solidFill>
              <a:srgbClr val="0433FF"/>
            </a:solidFill>
            <a:ln w="254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sp>
        <p:nvSpPr>
          <p:cNvPr id="27" name="Shape 893"/>
          <p:cNvSpPr/>
          <p:nvPr/>
        </p:nvSpPr>
        <p:spPr>
          <a:xfrm flipH="1" flipV="1">
            <a:off x="4146084" y="2109451"/>
            <a:ext cx="932869" cy="1340762"/>
          </a:xfrm>
          <a:prstGeom prst="line">
            <a:avLst/>
          </a:prstGeom>
          <a:ln w="101600">
            <a:solidFill>
              <a:srgbClr val="C82506"/>
            </a:solidFill>
            <a:miter lim="400000"/>
          </a:ln>
        </p:spPr>
        <p:txBody>
          <a:bodyPr lIns="50800" tIns="50800" rIns="50800" bIns="50800" anchor="ctr"/>
          <a:lstStyle/>
          <a:p>
            <a:pPr marL="0" marR="0" lvl="0" indent="0" algn="ctr" defTabSz="584200" eaLnBrk="1" fontAlgn="auto" latinLnBrk="0" hangingPunct="1">
              <a:lnSpc>
                <a:spcPct val="100000"/>
              </a:lnSpc>
              <a:spcBef>
                <a:spcPts val="0"/>
              </a:spcBef>
              <a:spcAft>
                <a:spcPts val="0"/>
              </a:spcAft>
              <a:buClrTx/>
              <a:buSzTx/>
              <a:buFontTx/>
              <a:buNone/>
              <a:tabLst/>
              <a:defRPr sz="2400"/>
            </a:pPr>
            <a:endParaRPr kumimoji="0" sz="2400" b="0" i="0" u="none" strike="noStrike" kern="0" cap="none" spc="0" normalizeH="0" baseline="0" noProof="0">
              <a:ln>
                <a:noFill/>
              </a:ln>
              <a:solidFill>
                <a:srgbClr val="000000"/>
              </a:solidFill>
              <a:effectLst/>
              <a:uLnTx/>
              <a:uFillTx/>
              <a:latin typeface="Helvetica Light"/>
              <a:sym typeface="Helvetica Light"/>
            </a:endParaRPr>
          </a:p>
        </p:txBody>
      </p:sp>
      <p:sp>
        <p:nvSpPr>
          <p:cNvPr id="28" name="Shape 896"/>
          <p:cNvSpPr/>
          <p:nvPr/>
        </p:nvSpPr>
        <p:spPr>
          <a:xfrm flipH="1">
            <a:off x="3369208" y="2982739"/>
            <a:ext cx="1788919" cy="1"/>
          </a:xfrm>
          <a:prstGeom prst="line">
            <a:avLst/>
          </a:prstGeom>
          <a:ln w="101600">
            <a:solidFill>
              <a:srgbClr val="00882B"/>
            </a:solidFill>
            <a:miter lim="400000"/>
          </a:ln>
        </p:spPr>
        <p:txBody>
          <a:bodyPr lIns="50800" tIns="50800" rIns="50800" bIns="50800" anchor="ctr"/>
          <a:lstStyle/>
          <a:p>
            <a:pPr marL="0" marR="0" lvl="0" indent="0" algn="ctr" defTabSz="584200" eaLnBrk="1" fontAlgn="auto" latinLnBrk="0" hangingPunct="1">
              <a:lnSpc>
                <a:spcPct val="100000"/>
              </a:lnSpc>
              <a:spcBef>
                <a:spcPts val="0"/>
              </a:spcBef>
              <a:spcAft>
                <a:spcPts val="0"/>
              </a:spcAft>
              <a:buClrTx/>
              <a:buSzTx/>
              <a:buFontTx/>
              <a:buNone/>
              <a:tabLst/>
              <a:defRPr sz="2400"/>
            </a:pPr>
            <a:endParaRPr kumimoji="0" sz="2400" b="0" i="0" u="none" strike="noStrike" kern="0" cap="none" spc="0" normalizeH="0" baseline="0" noProof="0">
              <a:ln>
                <a:noFill/>
              </a:ln>
              <a:solidFill>
                <a:srgbClr val="000000"/>
              </a:solidFill>
              <a:effectLst/>
              <a:uLnTx/>
              <a:uFillTx/>
              <a:latin typeface="Helvetica Light"/>
              <a:sym typeface="Helvetica Light"/>
            </a:endParaRPr>
          </a:p>
        </p:txBody>
      </p:sp>
      <p:sp>
        <p:nvSpPr>
          <p:cNvPr id="31" name="Shape 894"/>
          <p:cNvSpPr/>
          <p:nvPr/>
        </p:nvSpPr>
        <p:spPr>
          <a:xfrm flipV="1">
            <a:off x="5946864" y="2011331"/>
            <a:ext cx="1" cy="1354668"/>
          </a:xfrm>
          <a:prstGeom prst="line">
            <a:avLst/>
          </a:prstGeom>
          <a:ln w="101600">
            <a:solidFill>
              <a:srgbClr val="C82506"/>
            </a:solidFill>
            <a:miter lim="400000"/>
          </a:ln>
        </p:spPr>
        <p:txBody>
          <a:bodyPr lIns="50800" tIns="50800" rIns="50800" bIns="50800" anchor="ctr"/>
          <a:lstStyle/>
          <a:p>
            <a:pPr marL="0" marR="0" lvl="0" indent="0" algn="ctr" defTabSz="584200" eaLnBrk="1" fontAlgn="auto" latinLnBrk="0" hangingPunct="1">
              <a:lnSpc>
                <a:spcPct val="100000"/>
              </a:lnSpc>
              <a:spcBef>
                <a:spcPts val="0"/>
              </a:spcBef>
              <a:spcAft>
                <a:spcPts val="0"/>
              </a:spcAft>
              <a:buClrTx/>
              <a:buSzTx/>
              <a:buFontTx/>
              <a:buNone/>
              <a:tabLst/>
              <a:defRPr sz="2400"/>
            </a:pPr>
            <a:endParaRPr kumimoji="0" sz="2400" b="0" i="0" u="none" strike="noStrike" kern="0" cap="none" spc="0" normalizeH="0" baseline="0" noProof="0">
              <a:ln>
                <a:noFill/>
              </a:ln>
              <a:solidFill>
                <a:srgbClr val="000000"/>
              </a:solidFill>
              <a:effectLst/>
              <a:uLnTx/>
              <a:uFillTx/>
              <a:latin typeface="Helvetica Light"/>
              <a:sym typeface="Helvetica Light"/>
            </a:endParaRPr>
          </a:p>
        </p:txBody>
      </p:sp>
      <p:sp>
        <p:nvSpPr>
          <p:cNvPr id="32" name="Shape 895"/>
          <p:cNvSpPr/>
          <p:nvPr/>
        </p:nvSpPr>
        <p:spPr>
          <a:xfrm flipV="1">
            <a:off x="5796920" y="2025238"/>
            <a:ext cx="1" cy="1340761"/>
          </a:xfrm>
          <a:prstGeom prst="line">
            <a:avLst/>
          </a:prstGeom>
          <a:ln w="101600">
            <a:solidFill>
              <a:srgbClr val="00882B"/>
            </a:solidFill>
            <a:miter lim="400000"/>
          </a:ln>
        </p:spPr>
        <p:txBody>
          <a:bodyPr lIns="50800" tIns="50800" rIns="50800" bIns="50800" anchor="ctr"/>
          <a:lstStyle/>
          <a:p>
            <a:pPr marL="0" marR="0" lvl="0" indent="0" algn="ctr" defTabSz="584200" eaLnBrk="1" fontAlgn="auto" latinLnBrk="0" hangingPunct="1">
              <a:lnSpc>
                <a:spcPct val="100000"/>
              </a:lnSpc>
              <a:spcBef>
                <a:spcPts val="0"/>
              </a:spcBef>
              <a:spcAft>
                <a:spcPts val="0"/>
              </a:spcAft>
              <a:buClrTx/>
              <a:buSzTx/>
              <a:buFontTx/>
              <a:buNone/>
              <a:tabLst/>
              <a:defRPr sz="2400"/>
            </a:pPr>
            <a:endParaRPr kumimoji="0" sz="2400" b="0" i="0" u="none" strike="noStrike" kern="0" cap="none" spc="0" normalizeH="0" baseline="0" noProof="0">
              <a:ln>
                <a:noFill/>
              </a:ln>
              <a:solidFill>
                <a:srgbClr val="000000"/>
              </a:solidFill>
              <a:effectLst/>
              <a:uLnTx/>
              <a:uFillTx/>
              <a:latin typeface="Helvetica Light"/>
              <a:sym typeface="Helvetica Light"/>
            </a:endParaRPr>
          </a:p>
        </p:txBody>
      </p:sp>
      <p:sp>
        <p:nvSpPr>
          <p:cNvPr id="29" name="Textfeld 28"/>
          <p:cNvSpPr txBox="1"/>
          <p:nvPr/>
        </p:nvSpPr>
        <p:spPr>
          <a:xfrm>
            <a:off x="3851920" y="6358308"/>
            <a:ext cx="5184576" cy="338554"/>
          </a:xfrm>
          <a:prstGeom prst="rect">
            <a:avLst/>
          </a:prstGeom>
          <a:noFill/>
        </p:spPr>
        <p:txBody>
          <a:bodyPr wrap="square" rtlCol="0">
            <a:spAutoFit/>
          </a:bodyPr>
          <a:lstStyle/>
          <a:p>
            <a:pPr algn="r"/>
            <a:r>
              <a:rPr lang="de-DE" sz="1600" b="1" i="1" dirty="0" smtClean="0">
                <a:solidFill>
                  <a:schemeClr val="tx2"/>
                </a:solidFill>
                <a:latin typeface="Calibri" panose="020F0502020204030204" pitchFamily="34" charset="0"/>
              </a:rPr>
              <a:t>(</a:t>
            </a:r>
            <a:r>
              <a:rPr lang="de-DE" sz="1600" b="1" i="1" dirty="0" err="1" smtClean="0">
                <a:solidFill>
                  <a:schemeClr val="tx2"/>
                </a:solidFill>
                <a:latin typeface="Calibri" panose="020F0502020204030204" pitchFamily="34" charset="0"/>
              </a:rPr>
              <a:t>Häsel</a:t>
            </a:r>
            <a:r>
              <a:rPr lang="de-DE" sz="1600" b="1" i="1" dirty="0" smtClean="0">
                <a:solidFill>
                  <a:schemeClr val="tx2"/>
                </a:solidFill>
                <a:latin typeface="Calibri" panose="020F0502020204030204" pitchFamily="34" charset="0"/>
              </a:rPr>
              <a:t>-Weide et al. 2014, S. 90 und 81)</a:t>
            </a:r>
            <a:endParaRPr lang="de-DE" sz="1600" b="1" i="1" dirty="0">
              <a:solidFill>
                <a:schemeClr val="tx2"/>
              </a:solidFill>
              <a:latin typeface="Calibri" panose="020F0502020204030204" pitchFamily="34" charset="0"/>
            </a:endParaRPr>
          </a:p>
        </p:txBody>
      </p:sp>
    </p:spTree>
    <p:extLst>
      <p:ext uri="{BB962C8B-B14F-4D97-AF65-F5344CB8AC3E}">
        <p14:creationId xmlns:p14="http://schemas.microsoft.com/office/powerpoint/2010/main" val="638970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31" grpId="0" animBg="1"/>
      <p:bldP spid="3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612576" y="1052736"/>
            <a:ext cx="6768752" cy="3155235"/>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2" name="Inhaltsplatzhalter 1"/>
          <p:cNvSpPr>
            <a:spLocks noGrp="1"/>
          </p:cNvSpPr>
          <p:nvPr>
            <p:ph idx="1"/>
          </p:nvPr>
        </p:nvSpPr>
        <p:spPr>
          <a:xfrm>
            <a:off x="323528" y="1124744"/>
            <a:ext cx="5544616" cy="3024336"/>
          </a:xfrm>
        </p:spPr>
        <p:txBody>
          <a:bodyPr/>
          <a:lstStyle/>
          <a:p>
            <a:r>
              <a:rPr lang="de-DE" dirty="0" smtClean="0"/>
              <a:t>Zahlen legen lassen:                                                                                                                „Wie hast du die Zahl gelegt?“</a:t>
            </a:r>
          </a:p>
          <a:p>
            <a:r>
              <a:rPr lang="de-DE" dirty="0" smtClean="0"/>
              <a:t>Zahlen verändern, Beziehungen erkennen:                                                                                   „Lege ein Plättchen dazu (nimm ein Plättchen weg). Welche Zahl ist es jetzt?“</a:t>
            </a:r>
          </a:p>
          <a:p>
            <a:r>
              <a:rPr lang="de-DE" dirty="0" smtClean="0"/>
              <a:t>Zahlen erkennen: „Wie hast du das erkannt?“</a:t>
            </a:r>
          </a:p>
          <a:p>
            <a:r>
              <a:rPr lang="de-DE" dirty="0" smtClean="0"/>
              <a:t>Blitzrechnen: „Einer legt die Zahl, der andere sagt die Zahl.“</a:t>
            </a:r>
            <a:endParaRPr lang="de-DE" dirty="0"/>
          </a:p>
        </p:txBody>
      </p:sp>
      <p:sp>
        <p:nvSpPr>
          <p:cNvPr id="7" name="Titel 5"/>
          <p:cNvSpPr>
            <a:spLocks noGrp="1"/>
          </p:cNvSpPr>
          <p:nvPr>
            <p:ph type="title"/>
          </p:nvPr>
        </p:nvSpPr>
        <p:spPr/>
        <p:txBody>
          <a:bodyPr>
            <a:normAutofit fontScale="90000"/>
          </a:bodyPr>
          <a:lstStyle/>
          <a:p>
            <a:r>
              <a:rPr lang="de-DE" dirty="0" smtClean="0"/>
              <a:t>2.1 Anzahlen darstellen</a:t>
            </a:r>
            <a:endParaRPr lang="de-DE" dirty="0"/>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45833" y="960965"/>
            <a:ext cx="3874030" cy="1159481"/>
          </a:xfrm>
          <a:prstGeom prst="rect">
            <a:avLst/>
          </a:prstGeom>
        </p:spPr>
      </p:pic>
    </p:spTree>
    <p:extLst>
      <p:ext uri="{BB962C8B-B14F-4D97-AF65-F5344CB8AC3E}">
        <p14:creationId xmlns:p14="http://schemas.microsoft.com/office/powerpoint/2010/main" val="688235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8" name="Textfeld 7"/>
          <p:cNvSpPr txBox="1"/>
          <p:nvPr/>
        </p:nvSpPr>
        <p:spPr>
          <a:xfrm>
            <a:off x="323528" y="1123200"/>
            <a:ext cx="7704856" cy="1015663"/>
          </a:xfrm>
          <a:prstGeom prst="rect">
            <a:avLst/>
          </a:prstGeom>
          <a:noFill/>
        </p:spPr>
        <p:txBody>
          <a:bodyPr wrap="square" rtlCol="0">
            <a:spAutoFit/>
          </a:bodyPr>
          <a:lstStyle/>
          <a:p>
            <a:r>
              <a:rPr lang="de-DE" sz="2000" dirty="0" smtClean="0">
                <a:latin typeface="Calibri" panose="020F0502020204030204" pitchFamily="34" charset="0"/>
              </a:rPr>
              <a:t>Zahldarstellungen können</a:t>
            </a:r>
          </a:p>
          <a:p>
            <a:endParaRPr lang="de-DE" sz="2000" dirty="0">
              <a:latin typeface="Calibri" panose="020F0502020204030204" pitchFamily="34" charset="0"/>
            </a:endParaRPr>
          </a:p>
          <a:p>
            <a:r>
              <a:rPr lang="de-DE" sz="2000" dirty="0">
                <a:latin typeface="Calibri" panose="020F0502020204030204" pitchFamily="34" charset="0"/>
              </a:rPr>
              <a:t>s</a:t>
            </a:r>
            <a:r>
              <a:rPr lang="de-DE" sz="2000" dirty="0" smtClean="0">
                <a:latin typeface="Calibri" panose="020F0502020204030204" pitchFamily="34" charset="0"/>
              </a:rPr>
              <a:t>trukturierte                               oder                            unstrukturierte</a:t>
            </a:r>
            <a:endParaRPr lang="de-DE" sz="2000" dirty="0">
              <a:latin typeface="Calibri" panose="020F0502020204030204" pitchFamily="34" charset="0"/>
            </a:endParaRPr>
          </a:p>
        </p:txBody>
      </p:sp>
      <p:sp>
        <p:nvSpPr>
          <p:cNvPr id="23" name="Textfeld 22"/>
          <p:cNvSpPr txBox="1"/>
          <p:nvPr/>
        </p:nvSpPr>
        <p:spPr>
          <a:xfrm>
            <a:off x="3209973" y="5074345"/>
            <a:ext cx="4608512" cy="707886"/>
          </a:xfrm>
          <a:prstGeom prst="rect">
            <a:avLst/>
          </a:prstGeom>
          <a:noFill/>
        </p:spPr>
        <p:txBody>
          <a:bodyPr wrap="square" rtlCol="0">
            <a:spAutoFit/>
          </a:bodyPr>
          <a:lstStyle/>
          <a:p>
            <a:endParaRPr lang="de-DE" sz="2000" dirty="0" smtClean="0">
              <a:latin typeface="Calibri" panose="020F0502020204030204" pitchFamily="34" charset="0"/>
            </a:endParaRPr>
          </a:p>
          <a:p>
            <a:r>
              <a:rPr lang="de-DE" sz="2000" dirty="0" smtClean="0">
                <a:latin typeface="Calibri" panose="020F0502020204030204" pitchFamily="34" charset="0"/>
              </a:rPr>
              <a:t>Mengenbilder sein.</a:t>
            </a:r>
            <a:endParaRPr lang="de-DE" sz="2000" dirty="0">
              <a:latin typeface="Calibri" panose="020F0502020204030204" pitchFamily="34" charset="0"/>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552" y="2348880"/>
            <a:ext cx="1571625" cy="2457450"/>
          </a:xfrm>
          <a:prstGeom prst="rect">
            <a:avLst/>
          </a:prstGeom>
        </p:spPr>
      </p:pic>
      <p:pic>
        <p:nvPicPr>
          <p:cNvPr id="4" name="Grafik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6254" y="2172912"/>
            <a:ext cx="2620082" cy="2901433"/>
          </a:xfrm>
          <a:prstGeom prst="rect">
            <a:avLst/>
          </a:prstGeom>
        </p:spPr>
      </p:pic>
    </p:spTree>
    <p:extLst>
      <p:ext uri="{BB962C8B-B14F-4D97-AF65-F5344CB8AC3E}">
        <p14:creationId xmlns:p14="http://schemas.microsoft.com/office/powerpoint/2010/main" val="9917121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23528" y="1123200"/>
            <a:ext cx="7704856" cy="400110"/>
          </a:xfrm>
          <a:prstGeom prst="rect">
            <a:avLst/>
          </a:prstGeom>
          <a:noFill/>
        </p:spPr>
        <p:txBody>
          <a:bodyPr wrap="square" rtlCol="0">
            <a:spAutoFit/>
          </a:bodyPr>
          <a:lstStyle/>
          <a:p>
            <a:r>
              <a:rPr lang="de-DE" sz="2000" dirty="0" smtClean="0">
                <a:latin typeface="Calibri" panose="020F0502020204030204" pitchFamily="34" charset="0"/>
              </a:rPr>
              <a:t>Wie viele Punkte sehen Sie?</a:t>
            </a:r>
            <a:endParaRPr lang="de-DE" sz="2000" dirty="0">
              <a:latin typeface="Calibri" panose="020F0502020204030204" pitchFamily="34" charset="0"/>
            </a:endParaRPr>
          </a:p>
        </p:txBody>
      </p:sp>
      <p:sp>
        <p:nvSpPr>
          <p:cNvPr id="15" name="Textfeld 14"/>
          <p:cNvSpPr txBox="1"/>
          <p:nvPr/>
        </p:nvSpPr>
        <p:spPr>
          <a:xfrm>
            <a:off x="324000" y="5249032"/>
            <a:ext cx="4104456" cy="707886"/>
          </a:xfrm>
          <a:prstGeom prst="rect">
            <a:avLst/>
          </a:prstGeom>
          <a:noFill/>
        </p:spPr>
        <p:txBody>
          <a:bodyPr wrap="square" rtlCol="0">
            <a:spAutoFit/>
          </a:bodyPr>
          <a:lstStyle/>
          <a:p>
            <a:r>
              <a:rPr lang="de-DE" sz="2000" dirty="0" smtClean="0">
                <a:latin typeface="Calibri" panose="020F0502020204030204" pitchFamily="34" charset="0"/>
              </a:rPr>
              <a:t>Wie sind Sie vorgegangen?</a:t>
            </a:r>
          </a:p>
          <a:p>
            <a:r>
              <a:rPr lang="de-DE" sz="2000" dirty="0" smtClean="0">
                <a:latin typeface="Calibri" panose="020F0502020204030204" pitchFamily="34" charset="0"/>
              </a:rPr>
              <a:t>Was haben Sie gesehen?</a:t>
            </a:r>
          </a:p>
        </p:txBody>
      </p:sp>
      <p:grpSp>
        <p:nvGrpSpPr>
          <p:cNvPr id="11" name="Group 969"/>
          <p:cNvGrpSpPr/>
          <p:nvPr/>
        </p:nvGrpSpPr>
        <p:grpSpPr>
          <a:xfrm>
            <a:off x="3923929" y="1240097"/>
            <a:ext cx="4320479" cy="1513206"/>
            <a:chOff x="23" y="-11"/>
            <a:chExt cx="5325359" cy="2048218"/>
          </a:xfrm>
        </p:grpSpPr>
        <p:sp>
          <p:nvSpPr>
            <p:cNvPr id="13" name="Shape 960"/>
            <p:cNvSpPr/>
            <p:nvPr/>
          </p:nvSpPr>
          <p:spPr>
            <a:xfrm rot="5400000">
              <a:off x="716902" y="716872"/>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4" name="Shape 961"/>
            <p:cNvSpPr/>
            <p:nvPr/>
          </p:nvSpPr>
          <p:spPr>
            <a:xfrm rot="5400000">
              <a:off x="23" y="1433753"/>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6" name="Shape 962"/>
            <p:cNvSpPr/>
            <p:nvPr/>
          </p:nvSpPr>
          <p:spPr>
            <a:xfrm rot="5400000">
              <a:off x="1433782" y="-7"/>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7" name="Shape 963"/>
            <p:cNvSpPr/>
            <p:nvPr/>
          </p:nvSpPr>
          <p:spPr>
            <a:xfrm rot="5400000">
              <a:off x="23" y="-7"/>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8" name="Shape 964"/>
            <p:cNvSpPr/>
            <p:nvPr/>
          </p:nvSpPr>
          <p:spPr>
            <a:xfrm rot="5400000">
              <a:off x="1433782" y="1433753"/>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nvGrpSpPr>
            <p:cNvPr id="19" name="Group 968"/>
            <p:cNvGrpSpPr/>
            <p:nvPr/>
          </p:nvGrpSpPr>
          <p:grpSpPr>
            <a:xfrm>
              <a:off x="3304101" y="-12"/>
              <a:ext cx="2021283" cy="2033905"/>
              <a:chOff x="10" y="-11"/>
              <a:chExt cx="2021281" cy="2033903"/>
            </a:xfrm>
          </p:grpSpPr>
          <p:sp>
            <p:nvSpPr>
              <p:cNvPr id="20" name="Shape 965"/>
              <p:cNvSpPr/>
              <p:nvPr/>
            </p:nvSpPr>
            <p:spPr>
              <a:xfrm rot="2718724">
                <a:off x="703424" y="709713"/>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1" name="Shape 966"/>
              <p:cNvSpPr/>
              <p:nvPr/>
            </p:nvSpPr>
            <p:spPr>
              <a:xfrm rot="2718724">
                <a:off x="1279586" y="1292187"/>
                <a:ext cx="614456"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2" name="Shape 967"/>
              <p:cNvSpPr/>
              <p:nvPr/>
            </p:nvSpPr>
            <p:spPr>
              <a:xfrm rot="2718724">
                <a:off x="127261" y="127239"/>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grpSp>
        <p:nvGrpSpPr>
          <p:cNvPr id="23" name="Group 979"/>
          <p:cNvGrpSpPr/>
          <p:nvPr/>
        </p:nvGrpSpPr>
        <p:grpSpPr>
          <a:xfrm>
            <a:off x="4085900" y="5470272"/>
            <a:ext cx="4544500" cy="973292"/>
            <a:chOff x="-8" y="-8"/>
            <a:chExt cx="5632613" cy="1331335"/>
          </a:xfrm>
        </p:grpSpPr>
        <p:sp>
          <p:nvSpPr>
            <p:cNvPr id="24" name="Shape 970"/>
            <p:cNvSpPr/>
            <p:nvPr/>
          </p:nvSpPr>
          <p:spPr>
            <a:xfrm>
              <a:off x="358439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5" name="Shape 971"/>
            <p:cNvSpPr/>
            <p:nvPr/>
          </p:nvSpPr>
          <p:spPr>
            <a:xfrm>
              <a:off x="143375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6" name="Shape 972"/>
            <p:cNvSpPr/>
            <p:nvPr/>
          </p:nvSpPr>
          <p:spPr>
            <a:xfrm>
              <a:off x="286751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7" name="Shape 973"/>
            <p:cNvSpPr/>
            <p:nvPr/>
          </p:nvSpPr>
          <p:spPr>
            <a:xfrm>
              <a:off x="-9"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8" name="Shape 974"/>
            <p:cNvSpPr/>
            <p:nvPr/>
          </p:nvSpPr>
          <p:spPr>
            <a:xfrm>
              <a:off x="71687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9" name="Shape 975"/>
            <p:cNvSpPr/>
            <p:nvPr/>
          </p:nvSpPr>
          <p:spPr>
            <a:xfrm>
              <a:off x="215063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0" name="Shape 976"/>
            <p:cNvSpPr/>
            <p:nvPr/>
          </p:nvSpPr>
          <p:spPr>
            <a:xfrm>
              <a:off x="-9" y="71687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1" name="Shape 977"/>
            <p:cNvSpPr/>
            <p:nvPr/>
          </p:nvSpPr>
          <p:spPr>
            <a:xfrm>
              <a:off x="5018151" y="-9"/>
              <a:ext cx="614454"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2" name="Shape 978"/>
            <p:cNvSpPr/>
            <p:nvPr/>
          </p:nvSpPr>
          <p:spPr>
            <a:xfrm>
              <a:off x="430127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nvGrpSpPr>
          <p:cNvPr id="33" name="Group 989"/>
          <p:cNvGrpSpPr/>
          <p:nvPr/>
        </p:nvGrpSpPr>
        <p:grpSpPr>
          <a:xfrm>
            <a:off x="5511447" y="3367397"/>
            <a:ext cx="1610768" cy="1517729"/>
            <a:chOff x="-8" y="-8"/>
            <a:chExt cx="2048213" cy="2048215"/>
          </a:xfrm>
        </p:grpSpPr>
        <p:sp>
          <p:nvSpPr>
            <p:cNvPr id="34" name="Shape 980"/>
            <p:cNvSpPr/>
            <p:nvPr/>
          </p:nvSpPr>
          <p:spPr>
            <a:xfrm>
              <a:off x="1433751" y="716871"/>
              <a:ext cx="614455"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5" name="Shape 981"/>
            <p:cNvSpPr/>
            <p:nvPr/>
          </p:nvSpPr>
          <p:spPr>
            <a:xfrm>
              <a:off x="143375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6" name="Shape 982"/>
            <p:cNvSpPr/>
            <p:nvPr/>
          </p:nvSpPr>
          <p:spPr>
            <a:xfrm>
              <a:off x="716871" y="-9"/>
              <a:ext cx="614454"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7" name="Shape 983"/>
            <p:cNvSpPr/>
            <p:nvPr/>
          </p:nvSpPr>
          <p:spPr>
            <a:xfrm>
              <a:off x="-9"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8" name="Shape 984"/>
            <p:cNvSpPr/>
            <p:nvPr/>
          </p:nvSpPr>
          <p:spPr>
            <a:xfrm>
              <a:off x="1433751" y="143375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9" name="Shape 985"/>
            <p:cNvSpPr/>
            <p:nvPr/>
          </p:nvSpPr>
          <p:spPr>
            <a:xfrm>
              <a:off x="-9" y="143375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0" name="Shape 986"/>
            <p:cNvSpPr/>
            <p:nvPr/>
          </p:nvSpPr>
          <p:spPr>
            <a:xfrm>
              <a:off x="716871" y="716871"/>
              <a:ext cx="614454"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1" name="Shape 987"/>
            <p:cNvSpPr/>
            <p:nvPr/>
          </p:nvSpPr>
          <p:spPr>
            <a:xfrm>
              <a:off x="716871" y="1433752"/>
              <a:ext cx="614454"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2" name="Shape 988"/>
            <p:cNvSpPr/>
            <p:nvPr/>
          </p:nvSpPr>
          <p:spPr>
            <a:xfrm>
              <a:off x="-9" y="716871"/>
              <a:ext cx="614455"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nvGrpSpPr>
          <p:cNvPr id="43" name="Group 1000"/>
          <p:cNvGrpSpPr/>
          <p:nvPr/>
        </p:nvGrpSpPr>
        <p:grpSpPr>
          <a:xfrm>
            <a:off x="387271" y="2200268"/>
            <a:ext cx="2730434" cy="2250839"/>
            <a:chOff x="-8" y="-9"/>
            <a:chExt cx="3346889" cy="3012199"/>
          </a:xfrm>
        </p:grpSpPr>
        <p:sp>
          <p:nvSpPr>
            <p:cNvPr id="44" name="Shape 990"/>
            <p:cNvSpPr/>
            <p:nvPr/>
          </p:nvSpPr>
          <p:spPr>
            <a:xfrm>
              <a:off x="1338753" y="1561880"/>
              <a:ext cx="669366"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5" name="Shape 991"/>
            <p:cNvSpPr/>
            <p:nvPr/>
          </p:nvSpPr>
          <p:spPr>
            <a:xfrm>
              <a:off x="892498" y="2342825"/>
              <a:ext cx="669367"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6" name="Shape 992"/>
            <p:cNvSpPr/>
            <p:nvPr/>
          </p:nvSpPr>
          <p:spPr>
            <a:xfrm>
              <a:off x="1785007" y="2342825"/>
              <a:ext cx="669366"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7" name="Shape 993"/>
            <p:cNvSpPr/>
            <p:nvPr/>
          </p:nvSpPr>
          <p:spPr>
            <a:xfrm>
              <a:off x="446244" y="1561880"/>
              <a:ext cx="669367"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8" name="Shape 994"/>
            <p:cNvSpPr/>
            <p:nvPr/>
          </p:nvSpPr>
          <p:spPr>
            <a:xfrm>
              <a:off x="892498" y="780935"/>
              <a:ext cx="669367" cy="669367"/>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9" name="Shape 995"/>
            <p:cNvSpPr/>
            <p:nvPr/>
          </p:nvSpPr>
          <p:spPr>
            <a:xfrm>
              <a:off x="-9" y="2342825"/>
              <a:ext cx="669365"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0" name="Shape 996"/>
            <p:cNvSpPr/>
            <p:nvPr/>
          </p:nvSpPr>
          <p:spPr>
            <a:xfrm>
              <a:off x="2231261" y="1561880"/>
              <a:ext cx="669367"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1" name="Shape 997"/>
            <p:cNvSpPr/>
            <p:nvPr/>
          </p:nvSpPr>
          <p:spPr>
            <a:xfrm>
              <a:off x="2677515" y="2342825"/>
              <a:ext cx="669367"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2" name="Shape 998"/>
            <p:cNvSpPr/>
            <p:nvPr/>
          </p:nvSpPr>
          <p:spPr>
            <a:xfrm>
              <a:off x="1785007" y="780935"/>
              <a:ext cx="669366" cy="669367"/>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3" name="Shape 999"/>
            <p:cNvSpPr/>
            <p:nvPr/>
          </p:nvSpPr>
          <p:spPr>
            <a:xfrm>
              <a:off x="1338753" y="-10"/>
              <a:ext cx="669366"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sp>
        <p:nvSpPr>
          <p:cNvPr id="54"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Tree>
    <p:extLst>
      <p:ext uri="{BB962C8B-B14F-4D97-AF65-F5344CB8AC3E}">
        <p14:creationId xmlns:p14="http://schemas.microsoft.com/office/powerpoint/2010/main" val="24085808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11"/>
                                        </p:tgtEl>
                                        <p:attrNameLst>
                                          <p:attrName>style.visibility</p:attrName>
                                        </p:attrNameLst>
                                      </p:cBhvr>
                                      <p:to>
                                        <p:strVal val="visible"/>
                                      </p:to>
                                    </p:set>
                                  </p:childTnLst>
                                </p:cTn>
                              </p:par>
                            </p:childTnLst>
                          </p:cTn>
                        </p:par>
                        <p:par>
                          <p:cTn id="7" fill="hold">
                            <p:stCondLst>
                              <p:cond delay="0"/>
                            </p:stCondLst>
                            <p:childTnLst>
                              <p:par>
                                <p:cTn id="8" presetID="1" presetClass="exit" presetSubtype="0" fill="hold" grpId="1" nodeType="afterEffect">
                                  <p:stCondLst>
                                    <p:cond delay="700"/>
                                  </p:stCondLst>
                                  <p:iterate>
                                    <p:tmAbs val="0"/>
                                  </p:iterate>
                                  <p:childTnLst>
                                    <p:set>
                                      <p:cBhvr>
                                        <p:cTn id="9" fill="hold">
                                          <p:stCondLst>
                                            <p:cond delay="0"/>
                                          </p:stCondLst>
                                        </p:cTn>
                                        <p:tgtEl>
                                          <p:spTgt spid="11"/>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iterate>
                                    <p:tmAbs val="0"/>
                                  </p:iterate>
                                  <p:childTnLst>
                                    <p:set>
                                      <p:cBhvr>
                                        <p:cTn id="13" fill="hold"/>
                                        <p:tgtEl>
                                          <p:spTgt spid="23"/>
                                        </p:tgtEl>
                                        <p:attrNameLst>
                                          <p:attrName>style.visibility</p:attrName>
                                        </p:attrNameLst>
                                      </p:cBhvr>
                                      <p:to>
                                        <p:strVal val="visible"/>
                                      </p:to>
                                    </p:set>
                                  </p:childTnLst>
                                </p:cTn>
                              </p:par>
                            </p:childTnLst>
                          </p:cTn>
                        </p:par>
                        <p:par>
                          <p:cTn id="14" fill="hold">
                            <p:stCondLst>
                              <p:cond delay="0"/>
                            </p:stCondLst>
                            <p:childTnLst>
                              <p:par>
                                <p:cTn id="15" presetID="1" presetClass="exit" presetSubtype="0" fill="hold" grpId="1" nodeType="afterEffect">
                                  <p:stCondLst>
                                    <p:cond delay="500"/>
                                  </p:stCondLst>
                                  <p:iterate>
                                    <p:tmAbs val="0"/>
                                  </p:iterate>
                                  <p:childTnLst>
                                    <p:set>
                                      <p:cBhvr>
                                        <p:cTn id="16" fill="hold">
                                          <p:stCondLst>
                                            <p:cond delay="0"/>
                                          </p:stCondLst>
                                        </p:cTn>
                                        <p:tgtEl>
                                          <p:spTgt spid="2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33"/>
                                        </p:tgtEl>
                                        <p:attrNameLst>
                                          <p:attrName>style.visibility</p:attrName>
                                        </p:attrNameLst>
                                      </p:cBhvr>
                                      <p:to>
                                        <p:strVal val="visible"/>
                                      </p:to>
                                    </p:set>
                                  </p:childTnLst>
                                </p:cTn>
                              </p:par>
                            </p:childTnLst>
                          </p:cTn>
                        </p:par>
                        <p:par>
                          <p:cTn id="21" fill="hold">
                            <p:stCondLst>
                              <p:cond delay="0"/>
                            </p:stCondLst>
                            <p:childTnLst>
                              <p:par>
                                <p:cTn id="22" presetID="1" presetClass="exit" presetSubtype="0" fill="hold" grpId="1" nodeType="afterEffect">
                                  <p:stCondLst>
                                    <p:cond delay="600"/>
                                  </p:stCondLst>
                                  <p:iterate>
                                    <p:tmAbs val="0"/>
                                  </p:iterate>
                                  <p:childTnLst>
                                    <p:set>
                                      <p:cBhvr>
                                        <p:cTn id="23" fill="hold">
                                          <p:stCondLst>
                                            <p:cond delay="0"/>
                                          </p:stCondLst>
                                        </p:cTn>
                                        <p:tgtEl>
                                          <p:spTgt spid="3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iterate>
                                    <p:tmAbs val="0"/>
                                  </p:iterate>
                                  <p:childTnLst>
                                    <p:set>
                                      <p:cBhvr>
                                        <p:cTn id="27" fill="hold"/>
                                        <p:tgtEl>
                                          <p:spTgt spid="43"/>
                                        </p:tgtEl>
                                        <p:attrNameLst>
                                          <p:attrName>style.visibility</p:attrName>
                                        </p:attrNameLst>
                                      </p:cBhvr>
                                      <p:to>
                                        <p:strVal val="visible"/>
                                      </p:to>
                                    </p:set>
                                  </p:childTnLst>
                                </p:cTn>
                              </p:par>
                            </p:childTnLst>
                          </p:cTn>
                        </p:par>
                        <p:par>
                          <p:cTn id="28" fill="hold">
                            <p:stCondLst>
                              <p:cond delay="0"/>
                            </p:stCondLst>
                            <p:childTnLst>
                              <p:par>
                                <p:cTn id="29" presetID="1" presetClass="exit" presetSubtype="0" fill="hold" grpId="1" nodeType="afterEffect">
                                  <p:stCondLst>
                                    <p:cond delay="700"/>
                                  </p:stCondLst>
                                  <p:iterate>
                                    <p:tmAbs val="0"/>
                                  </p:iterate>
                                  <p:childTnLst>
                                    <p:set>
                                      <p:cBhvr>
                                        <p:cTn id="30" fill="hold">
                                          <p:stCondLst>
                                            <p:cond delay="0"/>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dvAuto="0"/>
      <p:bldP spid="11" grpId="1" animBg="1" advAuto="0"/>
      <p:bldP spid="23" grpId="0" animBg="1" advAuto="0"/>
      <p:bldP spid="23" grpId="1" animBg="1" advAuto="0"/>
      <p:bldP spid="33" grpId="0" animBg="1" advAuto="0"/>
      <p:bldP spid="33" grpId="1" animBg="1" advAuto="0"/>
      <p:bldP spid="43" grpId="0" animBg="1" advAuto="0"/>
      <p:bldP spid="43" grpId="1"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feld 7"/>
          <p:cNvSpPr txBox="1"/>
          <p:nvPr/>
        </p:nvSpPr>
        <p:spPr>
          <a:xfrm>
            <a:off x="324000" y="1240096"/>
            <a:ext cx="7704856" cy="400110"/>
          </a:xfrm>
          <a:prstGeom prst="rect">
            <a:avLst/>
          </a:prstGeom>
          <a:noFill/>
        </p:spPr>
        <p:txBody>
          <a:bodyPr wrap="square" rtlCol="0">
            <a:spAutoFit/>
          </a:bodyPr>
          <a:lstStyle/>
          <a:p>
            <a:r>
              <a:rPr lang="de-DE" sz="2000" dirty="0" smtClean="0">
                <a:latin typeface="Calibri" panose="020F0502020204030204" pitchFamily="34" charset="0"/>
              </a:rPr>
              <a:t>Wie viele Punkte sehen Sie?</a:t>
            </a:r>
            <a:endParaRPr lang="de-DE" sz="2000" dirty="0">
              <a:latin typeface="Calibri" panose="020F0502020204030204" pitchFamily="34" charset="0"/>
            </a:endParaRPr>
          </a:p>
        </p:txBody>
      </p:sp>
      <p:sp>
        <p:nvSpPr>
          <p:cNvPr id="15" name="Textfeld 14"/>
          <p:cNvSpPr txBox="1"/>
          <p:nvPr/>
        </p:nvSpPr>
        <p:spPr>
          <a:xfrm>
            <a:off x="324000" y="5249032"/>
            <a:ext cx="4104456" cy="707886"/>
          </a:xfrm>
          <a:prstGeom prst="rect">
            <a:avLst/>
          </a:prstGeom>
          <a:noFill/>
        </p:spPr>
        <p:txBody>
          <a:bodyPr wrap="square" rtlCol="0">
            <a:spAutoFit/>
          </a:bodyPr>
          <a:lstStyle/>
          <a:p>
            <a:r>
              <a:rPr lang="de-DE" sz="2000" dirty="0" smtClean="0">
                <a:latin typeface="Calibri" panose="020F0502020204030204" pitchFamily="34" charset="0"/>
              </a:rPr>
              <a:t>Wie sind Sie vorgegangen?</a:t>
            </a:r>
          </a:p>
          <a:p>
            <a:r>
              <a:rPr lang="de-DE" sz="2000" dirty="0" smtClean="0">
                <a:latin typeface="Calibri" panose="020F0502020204030204" pitchFamily="34" charset="0"/>
              </a:rPr>
              <a:t>Was haben Sie gesehen?</a:t>
            </a:r>
          </a:p>
        </p:txBody>
      </p:sp>
      <p:grpSp>
        <p:nvGrpSpPr>
          <p:cNvPr id="11" name="Group 969"/>
          <p:cNvGrpSpPr/>
          <p:nvPr/>
        </p:nvGrpSpPr>
        <p:grpSpPr>
          <a:xfrm>
            <a:off x="3923929" y="1240097"/>
            <a:ext cx="4320479" cy="1513206"/>
            <a:chOff x="23" y="-11"/>
            <a:chExt cx="5325359" cy="2048218"/>
          </a:xfrm>
        </p:grpSpPr>
        <p:sp>
          <p:nvSpPr>
            <p:cNvPr id="13" name="Shape 960"/>
            <p:cNvSpPr/>
            <p:nvPr/>
          </p:nvSpPr>
          <p:spPr>
            <a:xfrm rot="5400000">
              <a:off x="716902" y="716872"/>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4" name="Shape 961"/>
            <p:cNvSpPr/>
            <p:nvPr/>
          </p:nvSpPr>
          <p:spPr>
            <a:xfrm rot="5400000">
              <a:off x="23" y="1433753"/>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6" name="Shape 962"/>
            <p:cNvSpPr/>
            <p:nvPr/>
          </p:nvSpPr>
          <p:spPr>
            <a:xfrm rot="5400000">
              <a:off x="1433782" y="-7"/>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7" name="Shape 963"/>
            <p:cNvSpPr/>
            <p:nvPr/>
          </p:nvSpPr>
          <p:spPr>
            <a:xfrm rot="5400000">
              <a:off x="23" y="-7"/>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18" name="Shape 964"/>
            <p:cNvSpPr/>
            <p:nvPr/>
          </p:nvSpPr>
          <p:spPr>
            <a:xfrm rot="5400000">
              <a:off x="1433782" y="1433753"/>
              <a:ext cx="614455"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nvGrpSpPr>
            <p:cNvPr id="19" name="Group 968"/>
            <p:cNvGrpSpPr/>
            <p:nvPr/>
          </p:nvGrpSpPr>
          <p:grpSpPr>
            <a:xfrm>
              <a:off x="3304101" y="-12"/>
              <a:ext cx="2021283" cy="2033905"/>
              <a:chOff x="10" y="-11"/>
              <a:chExt cx="2021281" cy="2033903"/>
            </a:xfrm>
          </p:grpSpPr>
          <p:sp>
            <p:nvSpPr>
              <p:cNvPr id="20" name="Shape 965"/>
              <p:cNvSpPr/>
              <p:nvPr/>
            </p:nvSpPr>
            <p:spPr>
              <a:xfrm rot="2718724">
                <a:off x="703424" y="709713"/>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1" name="Shape 966"/>
              <p:cNvSpPr/>
              <p:nvPr/>
            </p:nvSpPr>
            <p:spPr>
              <a:xfrm rot="2718724">
                <a:off x="1279586" y="1292187"/>
                <a:ext cx="614456" cy="614454"/>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2" name="Shape 967"/>
              <p:cNvSpPr/>
              <p:nvPr/>
            </p:nvSpPr>
            <p:spPr>
              <a:xfrm rot="2718724">
                <a:off x="127261" y="127239"/>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grpSp>
        <p:nvGrpSpPr>
          <p:cNvPr id="23" name="Group 979"/>
          <p:cNvGrpSpPr/>
          <p:nvPr/>
        </p:nvGrpSpPr>
        <p:grpSpPr>
          <a:xfrm>
            <a:off x="4085900" y="5470272"/>
            <a:ext cx="4544500" cy="973292"/>
            <a:chOff x="-8" y="-8"/>
            <a:chExt cx="5632613" cy="1331335"/>
          </a:xfrm>
        </p:grpSpPr>
        <p:sp>
          <p:nvSpPr>
            <p:cNvPr id="24" name="Shape 970"/>
            <p:cNvSpPr/>
            <p:nvPr/>
          </p:nvSpPr>
          <p:spPr>
            <a:xfrm>
              <a:off x="358439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5" name="Shape 971"/>
            <p:cNvSpPr/>
            <p:nvPr/>
          </p:nvSpPr>
          <p:spPr>
            <a:xfrm>
              <a:off x="143375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6" name="Shape 972"/>
            <p:cNvSpPr/>
            <p:nvPr/>
          </p:nvSpPr>
          <p:spPr>
            <a:xfrm>
              <a:off x="286751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7" name="Shape 973"/>
            <p:cNvSpPr/>
            <p:nvPr/>
          </p:nvSpPr>
          <p:spPr>
            <a:xfrm>
              <a:off x="-9"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8" name="Shape 974"/>
            <p:cNvSpPr/>
            <p:nvPr/>
          </p:nvSpPr>
          <p:spPr>
            <a:xfrm>
              <a:off x="71687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29" name="Shape 975"/>
            <p:cNvSpPr/>
            <p:nvPr/>
          </p:nvSpPr>
          <p:spPr>
            <a:xfrm>
              <a:off x="215063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0" name="Shape 976"/>
            <p:cNvSpPr/>
            <p:nvPr/>
          </p:nvSpPr>
          <p:spPr>
            <a:xfrm>
              <a:off x="-9" y="71687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1" name="Shape 977"/>
            <p:cNvSpPr/>
            <p:nvPr/>
          </p:nvSpPr>
          <p:spPr>
            <a:xfrm>
              <a:off x="5018151" y="-9"/>
              <a:ext cx="614454"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2" name="Shape 978"/>
            <p:cNvSpPr/>
            <p:nvPr/>
          </p:nvSpPr>
          <p:spPr>
            <a:xfrm>
              <a:off x="4301271" y="-9"/>
              <a:ext cx="614455"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nvGrpSpPr>
          <p:cNvPr id="33" name="Group 989"/>
          <p:cNvGrpSpPr/>
          <p:nvPr/>
        </p:nvGrpSpPr>
        <p:grpSpPr>
          <a:xfrm>
            <a:off x="5511447" y="3367397"/>
            <a:ext cx="1610768" cy="1517729"/>
            <a:chOff x="-8" y="-8"/>
            <a:chExt cx="2048213" cy="2048215"/>
          </a:xfrm>
        </p:grpSpPr>
        <p:sp>
          <p:nvSpPr>
            <p:cNvPr id="34" name="Shape 980"/>
            <p:cNvSpPr/>
            <p:nvPr/>
          </p:nvSpPr>
          <p:spPr>
            <a:xfrm>
              <a:off x="1433751" y="716871"/>
              <a:ext cx="614455"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5" name="Shape 981"/>
            <p:cNvSpPr/>
            <p:nvPr/>
          </p:nvSpPr>
          <p:spPr>
            <a:xfrm>
              <a:off x="1433751"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6" name="Shape 982"/>
            <p:cNvSpPr/>
            <p:nvPr/>
          </p:nvSpPr>
          <p:spPr>
            <a:xfrm>
              <a:off x="716871" y="-9"/>
              <a:ext cx="614454" cy="614456"/>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7" name="Shape 983"/>
            <p:cNvSpPr/>
            <p:nvPr/>
          </p:nvSpPr>
          <p:spPr>
            <a:xfrm>
              <a:off x="-9" y="-9"/>
              <a:ext cx="614455" cy="61445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8" name="Shape 984"/>
            <p:cNvSpPr/>
            <p:nvPr/>
          </p:nvSpPr>
          <p:spPr>
            <a:xfrm>
              <a:off x="1433751" y="143375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39" name="Shape 985"/>
            <p:cNvSpPr/>
            <p:nvPr/>
          </p:nvSpPr>
          <p:spPr>
            <a:xfrm>
              <a:off x="-9" y="1433752"/>
              <a:ext cx="614455"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0" name="Shape 986"/>
            <p:cNvSpPr/>
            <p:nvPr/>
          </p:nvSpPr>
          <p:spPr>
            <a:xfrm>
              <a:off x="716871" y="716871"/>
              <a:ext cx="614454" cy="61445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1" name="Shape 987"/>
            <p:cNvSpPr/>
            <p:nvPr/>
          </p:nvSpPr>
          <p:spPr>
            <a:xfrm>
              <a:off x="716871" y="1433752"/>
              <a:ext cx="614454"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sp>
          <p:nvSpPr>
            <p:cNvPr id="42" name="Shape 988"/>
            <p:cNvSpPr/>
            <p:nvPr/>
          </p:nvSpPr>
          <p:spPr>
            <a:xfrm>
              <a:off x="-9" y="716871"/>
              <a:ext cx="614455" cy="614455"/>
            </a:xfrm>
            <a:prstGeom prst="ellipse">
              <a:avLst/>
            </a:prstGeom>
            <a:solidFill>
              <a:srgbClr val="C0504D"/>
            </a:solidFill>
            <a:ln w="12700" cap="flat">
              <a:solidFill>
                <a:srgbClr val="4A7EBB"/>
              </a:solidFill>
              <a:prstDash val="solid"/>
              <a:bevel/>
            </a:ln>
            <a:effectLst>
              <a:outerShdw blurRad="635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3400">
                  <a:solidFill>
                    <a:srgbClr val="FFFFFF"/>
                  </a:solidFill>
                  <a:latin typeface="Calibri"/>
                  <a:ea typeface="Calibri"/>
                  <a:cs typeface="Calibri"/>
                  <a:sym typeface="Calibri"/>
                </a:defRPr>
              </a:pPr>
              <a:endParaRPr sz="3400" kern="0">
                <a:solidFill>
                  <a:srgbClr val="FFFFFF"/>
                </a:solidFill>
                <a:latin typeface="Calibri"/>
                <a:ea typeface="Calibri"/>
                <a:cs typeface="Calibri"/>
                <a:sym typeface="Calibri"/>
              </a:endParaRPr>
            </a:p>
          </p:txBody>
        </p:sp>
      </p:grpSp>
      <p:grpSp>
        <p:nvGrpSpPr>
          <p:cNvPr id="43" name="Group 1000"/>
          <p:cNvGrpSpPr/>
          <p:nvPr/>
        </p:nvGrpSpPr>
        <p:grpSpPr>
          <a:xfrm>
            <a:off x="387271" y="2200268"/>
            <a:ext cx="2730434" cy="2250839"/>
            <a:chOff x="-8" y="-9"/>
            <a:chExt cx="3346889" cy="3012199"/>
          </a:xfrm>
        </p:grpSpPr>
        <p:sp>
          <p:nvSpPr>
            <p:cNvPr id="44" name="Shape 990"/>
            <p:cNvSpPr/>
            <p:nvPr/>
          </p:nvSpPr>
          <p:spPr>
            <a:xfrm>
              <a:off x="1338753" y="1561880"/>
              <a:ext cx="669366"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5" name="Shape 991"/>
            <p:cNvSpPr/>
            <p:nvPr/>
          </p:nvSpPr>
          <p:spPr>
            <a:xfrm>
              <a:off x="892498" y="2342825"/>
              <a:ext cx="669367"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6" name="Shape 992"/>
            <p:cNvSpPr/>
            <p:nvPr/>
          </p:nvSpPr>
          <p:spPr>
            <a:xfrm>
              <a:off x="1785007" y="2342825"/>
              <a:ext cx="669366"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7" name="Shape 993"/>
            <p:cNvSpPr/>
            <p:nvPr/>
          </p:nvSpPr>
          <p:spPr>
            <a:xfrm>
              <a:off x="446244" y="1561880"/>
              <a:ext cx="669367"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8" name="Shape 994"/>
            <p:cNvSpPr/>
            <p:nvPr/>
          </p:nvSpPr>
          <p:spPr>
            <a:xfrm>
              <a:off x="892498" y="780935"/>
              <a:ext cx="669367" cy="669367"/>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49" name="Shape 995"/>
            <p:cNvSpPr/>
            <p:nvPr/>
          </p:nvSpPr>
          <p:spPr>
            <a:xfrm>
              <a:off x="-9" y="2342825"/>
              <a:ext cx="669365"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0" name="Shape 996"/>
            <p:cNvSpPr/>
            <p:nvPr/>
          </p:nvSpPr>
          <p:spPr>
            <a:xfrm>
              <a:off x="2231261" y="1561880"/>
              <a:ext cx="669367"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1" name="Shape 997"/>
            <p:cNvSpPr/>
            <p:nvPr/>
          </p:nvSpPr>
          <p:spPr>
            <a:xfrm>
              <a:off x="2677515" y="2342825"/>
              <a:ext cx="669367" cy="669365"/>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2" name="Shape 998"/>
            <p:cNvSpPr/>
            <p:nvPr/>
          </p:nvSpPr>
          <p:spPr>
            <a:xfrm>
              <a:off x="1785007" y="780935"/>
              <a:ext cx="669366" cy="669367"/>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sp>
          <p:nvSpPr>
            <p:cNvPr id="53" name="Shape 999"/>
            <p:cNvSpPr/>
            <p:nvPr/>
          </p:nvSpPr>
          <p:spPr>
            <a:xfrm>
              <a:off x="1338753" y="-10"/>
              <a:ext cx="669366" cy="669366"/>
            </a:xfrm>
            <a:prstGeom prst="ellipse">
              <a:avLst/>
            </a:prstGeom>
            <a:gradFill flip="none" rotWithShape="1">
              <a:gsLst>
                <a:gs pos="0">
                  <a:srgbClr val="2E5E97"/>
                </a:gs>
                <a:gs pos="80000">
                  <a:srgbClr val="3C7BC7"/>
                </a:gs>
                <a:gs pos="100000">
                  <a:srgbClr val="3A7CCA"/>
                </a:gs>
              </a:gsLst>
              <a:lin ang="16200000" scaled="0"/>
            </a:gradFill>
            <a:ln w="12700" cap="flat">
              <a:solidFill>
                <a:srgbClr val="4A7EBB"/>
              </a:solidFill>
              <a:prstDash val="solid"/>
              <a:bevel/>
            </a:ln>
            <a:effectLst>
              <a:outerShdw blurRad="50800" dist="25400" dir="5400000" rotWithShape="0">
                <a:srgbClr val="000000">
                  <a:alpha val="35000"/>
                </a:srgbClr>
              </a:outerShdw>
            </a:effectLst>
          </p:spPr>
          <p:txBody>
            <a:bodyPr wrap="square" lIns="65023" tIns="65023" rIns="65023" bIns="65023" numCol="1" anchor="ctr">
              <a:noAutofit/>
            </a:bodyPr>
            <a:lstStyle/>
            <a:p>
              <a:pPr defTabSz="914368" eaLnBrk="1" fontAlgn="auto">
                <a:spcBef>
                  <a:spcPts val="0"/>
                </a:spcBef>
                <a:spcAft>
                  <a:spcPts val="0"/>
                </a:spcAft>
                <a:defRPr sz="2400">
                  <a:solidFill>
                    <a:srgbClr val="FFFFFF"/>
                  </a:solidFill>
                  <a:latin typeface="Calibri"/>
                  <a:ea typeface="Calibri"/>
                  <a:cs typeface="Calibri"/>
                  <a:sym typeface="Calibri"/>
                </a:defRPr>
              </a:pPr>
              <a:endParaRPr kern="0">
                <a:solidFill>
                  <a:srgbClr val="FFFFFF"/>
                </a:solidFill>
                <a:latin typeface="Calibri"/>
                <a:ea typeface="Calibri"/>
                <a:cs typeface="Calibri"/>
                <a:sym typeface="Calibri"/>
              </a:endParaRPr>
            </a:p>
          </p:txBody>
        </p:sp>
      </p:grpSp>
      <p:sp>
        <p:nvSpPr>
          <p:cNvPr id="54"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Tree>
    <p:extLst>
      <p:ext uri="{BB962C8B-B14F-4D97-AF65-F5344CB8AC3E}">
        <p14:creationId xmlns:p14="http://schemas.microsoft.com/office/powerpoint/2010/main" val="1418965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endParaRPr lang="de-DE"/>
          </a:p>
        </p:txBody>
      </p:sp>
      <p:graphicFrame>
        <p:nvGraphicFramePr>
          <p:cNvPr id="4" name="Tabelle 3"/>
          <p:cNvGraphicFramePr>
            <a:graphicFrameLocks noGrp="1"/>
          </p:cNvGraphicFramePr>
          <p:nvPr>
            <p:extLst>
              <p:ext uri="{D42A27DB-BD31-4B8C-83A1-F6EECF244321}">
                <p14:modId xmlns:p14="http://schemas.microsoft.com/office/powerpoint/2010/main" val="3051422822"/>
              </p:ext>
            </p:extLst>
          </p:nvPr>
        </p:nvGraphicFramePr>
        <p:xfrm>
          <a:off x="179512" y="429006"/>
          <a:ext cx="8856985" cy="6034202"/>
        </p:xfrm>
        <a:graphic>
          <a:graphicData uri="http://schemas.openxmlformats.org/drawingml/2006/table">
            <a:tbl>
              <a:tblPr>
                <a:tableStyleId>{5C22544A-7EE6-4342-B048-85BDC9FD1C3A}</a:tableStyleId>
              </a:tblPr>
              <a:tblGrid>
                <a:gridCol w="617211">
                  <a:extLst>
                    <a:ext uri="{9D8B030D-6E8A-4147-A177-3AD203B41FA5}">
                      <a16:colId xmlns:a16="http://schemas.microsoft.com/office/drawing/2014/main" xmlns="" val="20000"/>
                    </a:ext>
                  </a:extLst>
                </a:gridCol>
                <a:gridCol w="6628761">
                  <a:extLst>
                    <a:ext uri="{9D8B030D-6E8A-4147-A177-3AD203B41FA5}">
                      <a16:colId xmlns:a16="http://schemas.microsoft.com/office/drawing/2014/main" xmlns="" val="20001"/>
                    </a:ext>
                  </a:extLst>
                </a:gridCol>
                <a:gridCol w="1611013">
                  <a:extLst>
                    <a:ext uri="{9D8B030D-6E8A-4147-A177-3AD203B41FA5}">
                      <a16:colId xmlns:a16="http://schemas.microsoft.com/office/drawing/2014/main" xmlns="" val="20002"/>
                    </a:ext>
                  </a:extLst>
                </a:gridCol>
              </a:tblGrid>
              <a:tr h="747271">
                <a:tc gridSpan="3">
                  <a:txBody>
                    <a:bodyPr/>
                    <a:lstStyle/>
                    <a:p>
                      <a:pPr algn="l">
                        <a:lnSpc>
                          <a:spcPct val="150000"/>
                        </a:lnSpc>
                        <a:spcAft>
                          <a:spcPts val="0"/>
                        </a:spcAft>
                      </a:pPr>
                      <a:r>
                        <a:rPr lang="de-DE" sz="1600" spc="25" dirty="0">
                          <a:effectLst/>
                        </a:rPr>
                        <a:t>Beispiel für eine mögliche Zeitstruktur für 3 Stunden</a:t>
                      </a:r>
                    </a:p>
                    <a:p>
                      <a:pPr algn="l">
                        <a:lnSpc>
                          <a:spcPct val="150000"/>
                        </a:lnSpc>
                        <a:spcAft>
                          <a:spcPts val="0"/>
                        </a:spcAft>
                      </a:pPr>
                      <a:r>
                        <a:rPr lang="de-DE" sz="1600" spc="25" baseline="30000" dirty="0">
                          <a:effectLst/>
                        </a:rPr>
                        <a:t> </a:t>
                      </a:r>
                      <a:endParaRPr lang="de-DE" sz="1600" b="1" spc="25" dirty="0">
                        <a:solidFill>
                          <a:srgbClr val="327A86"/>
                        </a:solidFill>
                        <a:effectLst/>
                        <a:latin typeface="Calibri" charset="0"/>
                        <a:ea typeface="ＭＳ Ｐゴシック" charset="-128"/>
                        <a:cs typeface="Times New Roman" charset="0"/>
                      </a:endParaRPr>
                    </a:p>
                  </a:txBody>
                  <a:tcPr marL="0" marR="0" marT="0" marB="0" anchor="ct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xmlns="" val="10000"/>
                  </a:ext>
                </a:extLst>
              </a:tr>
              <a:tr h="747271">
                <a:tc>
                  <a:txBody>
                    <a:bodyPr/>
                    <a:lstStyle/>
                    <a:p>
                      <a:pPr algn="l">
                        <a:lnSpc>
                          <a:spcPct val="150000"/>
                        </a:lnSpc>
                        <a:spcAft>
                          <a:spcPts val="0"/>
                        </a:spcAft>
                      </a:pPr>
                      <a:r>
                        <a:rPr lang="de-DE" sz="1600">
                          <a:effectLst/>
                        </a:rPr>
                        <a:t>Zeit in min</a:t>
                      </a:r>
                      <a:endParaRPr lang="de-DE" sz="1600" b="1">
                        <a:effectLst/>
                        <a:latin typeface="Calibri" charset="0"/>
                        <a:ea typeface="ＭＳ Ｐゴシック" charset="-128"/>
                        <a:cs typeface="Times New Roman" charset="0"/>
                      </a:endParaRPr>
                    </a:p>
                  </a:txBody>
                  <a:tcPr marL="0" marR="0" marT="0" marB="0" anchor="ctr"/>
                </a:tc>
                <a:tc>
                  <a:txBody>
                    <a:bodyPr/>
                    <a:lstStyle/>
                    <a:p>
                      <a:pPr algn="l">
                        <a:lnSpc>
                          <a:spcPct val="150000"/>
                        </a:lnSpc>
                        <a:spcAft>
                          <a:spcPts val="0"/>
                        </a:spcAft>
                      </a:pPr>
                      <a:r>
                        <a:rPr lang="de-DE" sz="1600" dirty="0">
                          <a:effectLst/>
                        </a:rPr>
                        <a:t>Phase / Aktivität</a:t>
                      </a:r>
                      <a:endParaRPr lang="de-DE" sz="1600" b="1" dirty="0">
                        <a:effectLst/>
                        <a:latin typeface="Calibri" charset="0"/>
                        <a:ea typeface="ＭＳ Ｐゴシック" charset="-128"/>
                        <a:cs typeface="Times New Roman" charset="0"/>
                      </a:endParaRPr>
                    </a:p>
                  </a:txBody>
                  <a:tcPr marL="144145" marR="144145" marT="0" marB="0" anchor="ctr"/>
                </a:tc>
                <a:tc>
                  <a:txBody>
                    <a:bodyPr/>
                    <a:lstStyle/>
                    <a:p>
                      <a:pPr algn="l">
                        <a:lnSpc>
                          <a:spcPct val="150000"/>
                        </a:lnSpc>
                        <a:spcAft>
                          <a:spcPts val="0"/>
                        </a:spcAft>
                      </a:pPr>
                      <a:r>
                        <a:rPr lang="de-DE" sz="1600">
                          <a:effectLst/>
                        </a:rPr>
                        <a:t>Material / Medien</a:t>
                      </a:r>
                      <a:endParaRPr lang="de-DE" sz="1600" b="1">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1"/>
                  </a:ext>
                </a:extLst>
              </a:tr>
              <a:tr h="261737">
                <a:tc>
                  <a:txBody>
                    <a:bodyPr/>
                    <a:lstStyle/>
                    <a:p>
                      <a:pPr algn="l">
                        <a:lnSpc>
                          <a:spcPct val="150000"/>
                        </a:lnSpc>
                        <a:spcAft>
                          <a:spcPts val="0"/>
                        </a:spcAft>
                      </a:pPr>
                      <a:r>
                        <a:rPr lang="de-DE" sz="1600">
                          <a:effectLst/>
                        </a:rPr>
                        <a:t>5-15</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dirty="0">
                          <a:effectLst/>
                        </a:rPr>
                        <a:t>Einstieg, ggf. Erhebung Vorkenntnisse und Erfahrungen</a:t>
                      </a:r>
                      <a:endParaRPr lang="de-DE" sz="1600" dirty="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a:effectLst/>
                        </a:rPr>
                        <a:t> </a:t>
                      </a:r>
                      <a:endParaRPr lang="de-DE" sz="160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2"/>
                  </a:ext>
                </a:extLst>
              </a:tr>
              <a:tr h="337788">
                <a:tc>
                  <a:txBody>
                    <a:bodyPr/>
                    <a:lstStyle/>
                    <a:p>
                      <a:pPr algn="l">
                        <a:lnSpc>
                          <a:spcPct val="150000"/>
                        </a:lnSpc>
                        <a:spcAft>
                          <a:spcPts val="0"/>
                        </a:spcAft>
                      </a:pPr>
                      <a:r>
                        <a:rPr lang="de-DE" sz="1600">
                          <a:effectLst/>
                        </a:rPr>
                        <a:t>20</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dirty="0">
                          <a:effectLst/>
                        </a:rPr>
                        <a:t>Input zu Zahlaspekten inklusive kleiner Plenumsaktivität </a:t>
                      </a:r>
                      <a:endParaRPr lang="de-DE" sz="1600" dirty="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dirty="0">
                          <a:effectLst/>
                        </a:rPr>
                        <a:t>Folien (</a:t>
                      </a:r>
                      <a:r>
                        <a:rPr lang="de-DE" sz="1600" dirty="0" smtClean="0">
                          <a:effectLst/>
                        </a:rPr>
                        <a:t>1–10</a:t>
                      </a:r>
                      <a:r>
                        <a:rPr lang="de-DE" sz="1600" dirty="0">
                          <a:effectLst/>
                        </a:rPr>
                        <a:t>)</a:t>
                      </a:r>
                      <a:endParaRPr lang="de-DE" sz="1600" dirty="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3"/>
                  </a:ext>
                </a:extLst>
              </a:tr>
              <a:tr h="981286">
                <a:tc>
                  <a:txBody>
                    <a:bodyPr/>
                    <a:lstStyle/>
                    <a:p>
                      <a:pPr algn="l">
                        <a:lnSpc>
                          <a:spcPct val="150000"/>
                        </a:lnSpc>
                        <a:spcAft>
                          <a:spcPts val="0"/>
                        </a:spcAft>
                      </a:pPr>
                      <a:r>
                        <a:rPr lang="de-DE" sz="1600">
                          <a:effectLst/>
                        </a:rPr>
                        <a:t>30</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dirty="0">
                          <a:effectLst/>
                        </a:rPr>
                        <a:t>Gruppenarbeit zur Analyse der Schülerdokumente hinsichtlich der Zahlaspekte</a:t>
                      </a:r>
                      <a:endParaRPr lang="de-DE" sz="1600" dirty="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dirty="0">
                          <a:effectLst/>
                        </a:rPr>
                        <a:t>Folien (</a:t>
                      </a:r>
                      <a:r>
                        <a:rPr lang="de-DE" sz="1600" dirty="0" smtClean="0">
                          <a:effectLst/>
                        </a:rPr>
                        <a:t>11–12</a:t>
                      </a:r>
                      <a:r>
                        <a:rPr lang="de-DE" sz="1600" dirty="0">
                          <a:effectLst/>
                        </a:rPr>
                        <a:t>)</a:t>
                      </a:r>
                    </a:p>
                    <a:p>
                      <a:pPr marR="122555" algn="l">
                        <a:lnSpc>
                          <a:spcPct val="150000"/>
                        </a:lnSpc>
                        <a:spcAft>
                          <a:spcPts val="0"/>
                        </a:spcAft>
                      </a:pPr>
                      <a:r>
                        <a:rPr lang="de-DE" sz="1600" dirty="0">
                          <a:effectLst/>
                        </a:rPr>
                        <a:t>AB </a:t>
                      </a:r>
                      <a:r>
                        <a:rPr lang="de-DE" sz="1600" dirty="0" smtClean="0">
                          <a:effectLst/>
                        </a:rPr>
                        <a:t>1–3</a:t>
                      </a:r>
                      <a:endParaRPr lang="de-DE" sz="1600" dirty="0">
                        <a:effectLst/>
                      </a:endParaRPr>
                    </a:p>
                    <a:p>
                      <a:pPr marR="122555" algn="l">
                        <a:lnSpc>
                          <a:spcPct val="150000"/>
                        </a:lnSpc>
                        <a:spcAft>
                          <a:spcPts val="0"/>
                        </a:spcAft>
                      </a:pPr>
                      <a:r>
                        <a:rPr lang="de-DE" sz="1600" dirty="0" err="1">
                          <a:effectLst/>
                        </a:rPr>
                        <a:t>Flipchartblätter</a:t>
                      </a:r>
                      <a:endParaRPr lang="de-DE" sz="1600" dirty="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4"/>
                  </a:ext>
                </a:extLst>
              </a:tr>
              <a:tr h="501587">
                <a:tc>
                  <a:txBody>
                    <a:bodyPr/>
                    <a:lstStyle/>
                    <a:p>
                      <a:pPr algn="l">
                        <a:lnSpc>
                          <a:spcPct val="150000"/>
                        </a:lnSpc>
                        <a:spcAft>
                          <a:spcPts val="0"/>
                        </a:spcAft>
                      </a:pPr>
                      <a:r>
                        <a:rPr lang="de-DE" sz="1600">
                          <a:effectLst/>
                        </a:rPr>
                        <a:t>20</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dirty="0">
                          <a:effectLst/>
                        </a:rPr>
                        <a:t>Austausch der Gruppenarbeit z</a:t>
                      </a:r>
                      <a:r>
                        <a:rPr lang="de-DE" sz="1600" dirty="0" smtClean="0">
                          <a:effectLst/>
                        </a:rPr>
                        <a:t>. B</a:t>
                      </a:r>
                      <a:r>
                        <a:rPr lang="de-DE" sz="1600" dirty="0">
                          <a:effectLst/>
                        </a:rPr>
                        <a:t>. mit Museumsrundgang, Reflexion und weitere Anregungen</a:t>
                      </a:r>
                      <a:endParaRPr lang="de-DE" sz="1600" dirty="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a:effectLst/>
                        </a:rPr>
                        <a:t> </a:t>
                      </a:r>
                      <a:endParaRPr lang="de-DE" sz="160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5"/>
                  </a:ext>
                </a:extLst>
              </a:tr>
              <a:tr h="501587">
                <a:tc>
                  <a:txBody>
                    <a:bodyPr/>
                    <a:lstStyle/>
                    <a:p>
                      <a:pPr algn="l">
                        <a:lnSpc>
                          <a:spcPct val="150000"/>
                        </a:lnSpc>
                        <a:spcAft>
                          <a:spcPts val="0"/>
                        </a:spcAft>
                      </a:pPr>
                      <a:r>
                        <a:rPr lang="de-DE" sz="1600">
                          <a:effectLst/>
                        </a:rPr>
                        <a:t>30-40</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a:effectLst/>
                        </a:rPr>
                        <a:t>Interaktive Erarbeitung zu Möglichkeiten der Zahldarstellungen und des Darstellungswechsels</a:t>
                      </a:r>
                      <a:endParaRPr lang="de-DE" sz="160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dirty="0">
                          <a:effectLst/>
                        </a:rPr>
                        <a:t>Folien (</a:t>
                      </a:r>
                      <a:r>
                        <a:rPr lang="de-DE" sz="1600" dirty="0" smtClean="0">
                          <a:effectLst/>
                        </a:rPr>
                        <a:t>13–26</a:t>
                      </a:r>
                      <a:r>
                        <a:rPr lang="de-DE" sz="1600" dirty="0">
                          <a:effectLst/>
                        </a:rPr>
                        <a:t>)</a:t>
                      </a:r>
                      <a:endParaRPr lang="de-DE" sz="1600" dirty="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6"/>
                  </a:ext>
                </a:extLst>
              </a:tr>
              <a:tr h="580636">
                <a:tc>
                  <a:txBody>
                    <a:bodyPr/>
                    <a:lstStyle/>
                    <a:p>
                      <a:pPr algn="l">
                        <a:lnSpc>
                          <a:spcPct val="150000"/>
                        </a:lnSpc>
                        <a:spcAft>
                          <a:spcPts val="0"/>
                        </a:spcAft>
                      </a:pPr>
                      <a:r>
                        <a:rPr lang="de-DE" sz="1600">
                          <a:effectLst/>
                        </a:rPr>
                        <a:t>30-40</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a:effectLst/>
                        </a:rPr>
                        <a:t>Interaktive Erarbeitung zur Anzahlerfassung und Entwicklung von Diagnose- und Fördermöglichkeiten</a:t>
                      </a:r>
                      <a:endParaRPr lang="de-DE" sz="160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dirty="0">
                          <a:effectLst/>
                        </a:rPr>
                        <a:t>Folien (</a:t>
                      </a:r>
                      <a:r>
                        <a:rPr lang="de-DE" sz="1600" dirty="0" smtClean="0">
                          <a:effectLst/>
                        </a:rPr>
                        <a:t>27–45</a:t>
                      </a:r>
                      <a:r>
                        <a:rPr lang="de-DE" sz="1600" dirty="0">
                          <a:effectLst/>
                        </a:rPr>
                        <a:t>)</a:t>
                      </a:r>
                      <a:endParaRPr lang="de-DE" sz="1600" dirty="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7"/>
                  </a:ext>
                </a:extLst>
              </a:tr>
              <a:tr h="741437">
                <a:tc>
                  <a:txBody>
                    <a:bodyPr/>
                    <a:lstStyle/>
                    <a:p>
                      <a:pPr algn="l">
                        <a:lnSpc>
                          <a:spcPct val="150000"/>
                        </a:lnSpc>
                        <a:spcAft>
                          <a:spcPts val="0"/>
                        </a:spcAft>
                      </a:pPr>
                      <a:r>
                        <a:rPr lang="de-DE" sz="1600">
                          <a:effectLst/>
                        </a:rPr>
                        <a:t>15</a:t>
                      </a:r>
                      <a:endParaRPr lang="de-DE" sz="1600" b="1">
                        <a:effectLst/>
                        <a:latin typeface="Calibri" charset="0"/>
                        <a:ea typeface="ＭＳ Ｐゴシック" charset="-128"/>
                        <a:cs typeface="Times New Roman" charset="0"/>
                      </a:endParaRPr>
                    </a:p>
                  </a:txBody>
                  <a:tcPr marL="0" marR="0" marT="0" marB="0" anchor="ctr"/>
                </a:tc>
                <a:tc>
                  <a:txBody>
                    <a:bodyPr/>
                    <a:lstStyle/>
                    <a:p>
                      <a:pPr marR="122555" algn="l">
                        <a:lnSpc>
                          <a:spcPct val="150000"/>
                        </a:lnSpc>
                        <a:spcAft>
                          <a:spcPts val="0"/>
                        </a:spcAft>
                      </a:pPr>
                      <a:r>
                        <a:rPr lang="de-DE" sz="1600">
                          <a:effectLst/>
                        </a:rPr>
                        <a:t>Reflexion und Diskussion des Bausteininhalts</a:t>
                      </a:r>
                      <a:endParaRPr lang="de-DE" sz="1600">
                        <a:solidFill>
                          <a:srgbClr val="FF0000"/>
                        </a:solidFill>
                        <a:effectLst/>
                        <a:latin typeface="Calibri" charset="0"/>
                        <a:ea typeface="ＭＳ Ｐゴシック" charset="-128"/>
                        <a:cs typeface="Times New Roman" charset="0"/>
                      </a:endParaRPr>
                    </a:p>
                  </a:txBody>
                  <a:tcPr marL="144145" marR="144145" marT="0" marB="0" anchor="ctr"/>
                </a:tc>
                <a:tc>
                  <a:txBody>
                    <a:bodyPr/>
                    <a:lstStyle/>
                    <a:p>
                      <a:pPr marR="122555" algn="l">
                        <a:lnSpc>
                          <a:spcPct val="150000"/>
                        </a:lnSpc>
                        <a:spcAft>
                          <a:spcPts val="0"/>
                        </a:spcAft>
                      </a:pPr>
                      <a:r>
                        <a:rPr lang="de-DE" sz="1600" dirty="0">
                          <a:effectLst/>
                        </a:rPr>
                        <a:t> Folien (</a:t>
                      </a:r>
                      <a:r>
                        <a:rPr lang="de-DE" sz="1600" dirty="0" smtClean="0">
                          <a:effectLst/>
                        </a:rPr>
                        <a:t>46–47</a:t>
                      </a:r>
                      <a:r>
                        <a:rPr lang="de-DE" sz="1600" dirty="0">
                          <a:effectLst/>
                        </a:rPr>
                        <a:t>) </a:t>
                      </a:r>
                    </a:p>
                    <a:p>
                      <a:pPr marR="122555" algn="l">
                        <a:lnSpc>
                          <a:spcPct val="150000"/>
                        </a:lnSpc>
                        <a:spcAft>
                          <a:spcPts val="0"/>
                        </a:spcAft>
                      </a:pPr>
                      <a:r>
                        <a:rPr lang="de-DE" sz="1600" dirty="0">
                          <a:effectLst/>
                        </a:rPr>
                        <a:t>AB 4</a:t>
                      </a:r>
                      <a:endParaRPr lang="de-DE" sz="1600" dirty="0">
                        <a:solidFill>
                          <a:srgbClr val="FF0000"/>
                        </a:solidFill>
                        <a:effectLst/>
                        <a:latin typeface="Calibri" charset="0"/>
                        <a:ea typeface="ＭＳ Ｐゴシック" charset="-128"/>
                        <a:cs typeface="Times New Roman" charset="0"/>
                      </a:endParaRPr>
                    </a:p>
                  </a:txBody>
                  <a:tcPr marL="0" marR="0" marT="0" marB="0" anchor="ct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3366905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612576" y="1027842"/>
            <a:ext cx="9792580" cy="499344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pic>
        <p:nvPicPr>
          <p:cNvPr id="4" name="Grafik 3"/>
          <p:cNvPicPr>
            <a:picLocks noChangeAspect="1"/>
          </p:cNvPicPr>
          <p:nvPr/>
        </p:nvPicPr>
        <p:blipFill rotWithShape="1">
          <a:blip r:embed="rId3">
            <a:extLst>
              <a:ext uri="{28A0092B-C50C-407E-A947-70E740481C1C}">
                <a14:useLocalDpi xmlns:a14="http://schemas.microsoft.com/office/drawing/2010/main" val="0"/>
              </a:ext>
            </a:extLst>
          </a:blip>
          <a:srcRect l="1717" b="3520"/>
          <a:stretch/>
        </p:blipFill>
        <p:spPr>
          <a:xfrm>
            <a:off x="432048" y="1340768"/>
            <a:ext cx="8244408" cy="2067450"/>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7824" y="3573016"/>
            <a:ext cx="5697066" cy="2176163"/>
          </a:xfrm>
          <a:prstGeom prst="rect">
            <a:avLst/>
          </a:prstGeom>
        </p:spPr>
      </p:pic>
      <p:sp>
        <p:nvSpPr>
          <p:cNvPr id="6" name="Textfeld 5"/>
          <p:cNvSpPr txBox="1"/>
          <p:nvPr/>
        </p:nvSpPr>
        <p:spPr>
          <a:xfrm>
            <a:off x="2267744" y="6186790"/>
            <a:ext cx="6495122" cy="338554"/>
          </a:xfrm>
          <a:prstGeom prst="rect">
            <a:avLst/>
          </a:prstGeom>
          <a:noFill/>
        </p:spPr>
        <p:txBody>
          <a:bodyPr wrap="square" rtlCol="0">
            <a:spAutoFit/>
          </a:bodyPr>
          <a:lstStyle/>
          <a:p>
            <a:pPr algn="r"/>
            <a:r>
              <a:rPr lang="de-DE" sz="1600" b="1" i="1" dirty="0" smtClean="0">
                <a:solidFill>
                  <a:schemeClr val="tx2"/>
                </a:solidFill>
                <a:latin typeface="Calibri" panose="020F0502020204030204" pitchFamily="34" charset="0"/>
              </a:rPr>
              <a:t>Zahlenbuch 1 (Nührenbörger und Schwarzkopf 2017, S.16 und S. 17)</a:t>
            </a:r>
            <a:endParaRPr lang="de-DE" sz="1600" b="1" i="1" dirty="0">
              <a:solidFill>
                <a:schemeClr val="tx2"/>
              </a:solidFill>
              <a:latin typeface="Calibri" panose="020F0502020204030204" pitchFamily="34" charset="0"/>
            </a:endParaRPr>
          </a:p>
        </p:txBody>
      </p:sp>
      <p:sp>
        <p:nvSpPr>
          <p:cNvPr id="8"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9" name="Textfeld 8"/>
          <p:cNvSpPr txBox="1"/>
          <p:nvPr/>
        </p:nvSpPr>
        <p:spPr>
          <a:xfrm>
            <a:off x="6588224" y="5722293"/>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25319839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spcBef>
                <a:spcPts val="600"/>
              </a:spcBef>
              <a:buNone/>
            </a:pPr>
            <a:r>
              <a:rPr lang="de-DE" dirty="0" smtClean="0"/>
              <a:t>Anzahlerfassung  auch für Kinder mit Förderschwerpunkt Sehen?</a:t>
            </a:r>
          </a:p>
          <a:p>
            <a:pPr marL="457200" lvl="1" indent="0">
              <a:spcBef>
                <a:spcPts val="0"/>
              </a:spcBef>
              <a:spcAft>
                <a:spcPts val="0"/>
              </a:spcAft>
              <a:buNone/>
            </a:pPr>
            <a:endParaRPr lang="de-DE" dirty="0"/>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a:p>
            <a:pPr marL="457200" lvl="1" indent="0" algn="r">
              <a:spcBef>
                <a:spcPts val="0"/>
              </a:spcBef>
              <a:spcAft>
                <a:spcPts val="0"/>
              </a:spcAft>
              <a:buNone/>
            </a:pPr>
            <a:endParaRPr lang="de-DE" sz="1600" b="1" i="1" dirty="0" smtClean="0">
              <a:solidFill>
                <a:schemeClr val="tx2"/>
              </a:solidFill>
            </a:endParaRPr>
          </a:p>
          <a:p>
            <a:pPr marL="457200" lvl="1" indent="0" algn="r">
              <a:spcBef>
                <a:spcPts val="0"/>
              </a:spcBef>
              <a:spcAft>
                <a:spcPts val="0"/>
              </a:spcAft>
              <a:buNone/>
            </a:pPr>
            <a:endParaRPr lang="de-DE" sz="1600" b="1" i="1" dirty="0">
              <a:solidFill>
                <a:schemeClr val="tx2"/>
              </a:solidFill>
            </a:endParaRPr>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Anzahlen erfassen</a:t>
            </a:r>
            <a:br>
              <a:rPr lang="de-DE" dirty="0" smtClean="0"/>
            </a:br>
            <a:endParaRPr lang="de-DE" dirty="0"/>
          </a:p>
        </p:txBody>
      </p:sp>
      <p:sp>
        <p:nvSpPr>
          <p:cNvPr id="5" name="Rechteck 4"/>
          <p:cNvSpPr/>
          <p:nvPr/>
        </p:nvSpPr>
        <p:spPr>
          <a:xfrm>
            <a:off x="323528" y="1837273"/>
            <a:ext cx="8064896" cy="1015663"/>
          </a:xfrm>
          <a:prstGeom prst="rect">
            <a:avLst/>
          </a:prstGeom>
        </p:spPr>
        <p:txBody>
          <a:bodyPr wrap="square">
            <a:spAutoFit/>
          </a:bodyPr>
          <a:lstStyle/>
          <a:p>
            <a:pPr lvl="0" eaLnBrk="1" hangingPunct="1">
              <a:spcBef>
                <a:spcPts val="600"/>
              </a:spcBef>
              <a:spcAft>
                <a:spcPts val="600"/>
              </a:spcAft>
              <a:buClr>
                <a:srgbClr val="327A86"/>
              </a:buClr>
            </a:pPr>
            <a:r>
              <a:rPr lang="de-DE" sz="2000" kern="0" dirty="0">
                <a:solidFill>
                  <a:prstClr val="black"/>
                </a:solidFill>
                <a:latin typeface="Calibri"/>
                <a:ea typeface="ＭＳ Ｐゴシック"/>
                <a:cs typeface="Calibri"/>
              </a:rPr>
              <a:t>Strukturierte Anzahlerfassung ist auch (gerade) für diese Kinder wichtig. Wie kann ich es fördern, wenn das Tasten und Hören doch hauptsächlich sukzessiv abläuft?</a:t>
            </a:r>
          </a:p>
        </p:txBody>
      </p:sp>
      <p:sp>
        <p:nvSpPr>
          <p:cNvPr id="6" name="Rechteck 5"/>
          <p:cNvSpPr/>
          <p:nvPr/>
        </p:nvSpPr>
        <p:spPr>
          <a:xfrm>
            <a:off x="734358" y="3069232"/>
            <a:ext cx="5947092" cy="1477328"/>
          </a:xfrm>
          <a:prstGeom prst="rect">
            <a:avLst/>
          </a:prstGeom>
        </p:spPr>
        <p:txBody>
          <a:bodyPr wrap="square">
            <a:spAutoFit/>
          </a:bodyPr>
          <a:lstStyle/>
          <a:p>
            <a:pPr marL="742950" lvl="1" indent="-285750" eaLnBrk="1" hangingPunct="1">
              <a:spcBef>
                <a:spcPts val="600"/>
              </a:spcBef>
              <a:spcAft>
                <a:spcPts val="600"/>
              </a:spcAft>
              <a:buClr>
                <a:schemeClr val="accent1"/>
              </a:buClr>
              <a:buFont typeface="Wingdings" charset="2"/>
              <a:buChar char="§"/>
            </a:pPr>
            <a:r>
              <a:rPr lang="de-DE" sz="2000" kern="0" dirty="0">
                <a:solidFill>
                  <a:prstClr val="black"/>
                </a:solidFill>
                <a:latin typeface="Calibri"/>
                <a:ea typeface="ＭＳ Ｐゴシック"/>
                <a:cs typeface="Calibri"/>
              </a:rPr>
              <a:t>t</a:t>
            </a:r>
            <a:r>
              <a:rPr lang="de-DE" sz="2000" kern="0" dirty="0" smtClean="0">
                <a:solidFill>
                  <a:prstClr val="black"/>
                </a:solidFill>
                <a:latin typeface="Calibri"/>
                <a:ea typeface="ＭＳ Ｐゴシック"/>
                <a:cs typeface="Calibri"/>
              </a:rPr>
              <a:t>astbare </a:t>
            </a:r>
            <a:r>
              <a:rPr lang="de-DE" sz="2000" kern="0" dirty="0">
                <a:solidFill>
                  <a:prstClr val="black"/>
                </a:solidFill>
                <a:latin typeface="Calibri"/>
                <a:ea typeface="ＭＳ Ｐゴシック"/>
                <a:cs typeface="Calibri"/>
              </a:rPr>
              <a:t>Strukturen didaktisch gut </a:t>
            </a:r>
            <a:r>
              <a:rPr lang="de-DE" sz="2000" kern="0" dirty="0" smtClean="0">
                <a:solidFill>
                  <a:prstClr val="black"/>
                </a:solidFill>
                <a:latin typeface="Calibri"/>
                <a:ea typeface="ＭＳ Ｐゴシック"/>
                <a:cs typeface="Calibri"/>
              </a:rPr>
              <a:t>durchdenken                                                                </a:t>
            </a:r>
            <a:r>
              <a:rPr lang="de-DE" sz="2000" kern="0" dirty="0">
                <a:solidFill>
                  <a:prstClr val="black"/>
                </a:solidFill>
                <a:latin typeface="Calibri"/>
                <a:ea typeface="ＭＳ Ｐゴシック"/>
                <a:cs typeface="Calibri"/>
              </a:rPr>
              <a:t>k</a:t>
            </a:r>
            <a:r>
              <a:rPr lang="de-DE" sz="2000" kern="0" dirty="0" smtClean="0">
                <a:solidFill>
                  <a:prstClr val="black"/>
                </a:solidFill>
                <a:latin typeface="Calibri"/>
                <a:ea typeface="ＭＳ Ｐゴシック"/>
                <a:cs typeface="Calibri"/>
              </a:rPr>
              <a:t>lare </a:t>
            </a:r>
            <a:r>
              <a:rPr lang="de-DE" sz="2000" kern="0" dirty="0">
                <a:solidFill>
                  <a:prstClr val="black"/>
                </a:solidFill>
                <a:latin typeface="Calibri"/>
                <a:ea typeface="ＭＳ Ｐゴシック"/>
                <a:cs typeface="Calibri"/>
              </a:rPr>
              <a:t>Strukturen!</a:t>
            </a:r>
          </a:p>
          <a:p>
            <a:pPr marL="742950" lvl="1" indent="-285750" eaLnBrk="1" hangingPunct="1">
              <a:spcBef>
                <a:spcPts val="600"/>
              </a:spcBef>
              <a:spcAft>
                <a:spcPts val="600"/>
              </a:spcAft>
              <a:buClr>
                <a:schemeClr val="accent1"/>
              </a:buClr>
              <a:buFont typeface="Wingdings" charset="2"/>
              <a:buChar char="§"/>
            </a:pPr>
            <a:r>
              <a:rPr lang="de-DE" sz="2000" kern="0" dirty="0">
                <a:solidFill>
                  <a:prstClr val="black"/>
                </a:solidFill>
                <a:latin typeface="Calibri"/>
                <a:ea typeface="ＭＳ Ｐゴシック"/>
                <a:cs typeface="Calibri"/>
              </a:rPr>
              <a:t>e</a:t>
            </a:r>
            <a:r>
              <a:rPr lang="de-DE" sz="2000" kern="0" dirty="0" smtClean="0">
                <a:solidFill>
                  <a:prstClr val="black"/>
                </a:solidFill>
                <a:latin typeface="Calibri"/>
                <a:ea typeface="ＭＳ Ｐゴシック"/>
                <a:cs typeface="Calibri"/>
              </a:rPr>
              <a:t>ffektive </a:t>
            </a:r>
            <a:r>
              <a:rPr lang="de-DE" sz="2000" kern="0" dirty="0">
                <a:solidFill>
                  <a:prstClr val="black"/>
                </a:solidFill>
                <a:latin typeface="Calibri"/>
                <a:ea typeface="ＭＳ Ｐゴシック"/>
                <a:cs typeface="Calibri"/>
              </a:rPr>
              <a:t>Teststrategien </a:t>
            </a:r>
            <a:r>
              <a:rPr lang="de-DE" sz="2000" kern="0" dirty="0" smtClean="0">
                <a:solidFill>
                  <a:prstClr val="black"/>
                </a:solidFill>
                <a:latin typeface="Calibri"/>
                <a:ea typeface="ＭＳ Ｐゴシック"/>
                <a:cs typeface="Calibri"/>
              </a:rPr>
              <a:t>entwickeln</a:t>
            </a:r>
            <a:r>
              <a:rPr lang="de-DE" sz="2000" kern="0" dirty="0">
                <a:solidFill>
                  <a:prstClr val="black"/>
                </a:solidFill>
                <a:latin typeface="Calibri"/>
                <a:ea typeface="ＭＳ Ｐゴシック"/>
                <a:cs typeface="Calibri"/>
              </a:rPr>
              <a:t>	</a:t>
            </a:r>
            <a:r>
              <a:rPr lang="de-DE" sz="2000" kern="0" dirty="0" smtClean="0">
                <a:solidFill>
                  <a:prstClr val="black"/>
                </a:solidFill>
                <a:latin typeface="Calibri"/>
                <a:ea typeface="ＭＳ Ｐゴシック"/>
                <a:cs typeface="Calibri"/>
              </a:rPr>
              <a:t>                                                                    </a:t>
            </a:r>
            <a:r>
              <a:rPr lang="de-DE" sz="2000" kern="0" dirty="0">
                <a:solidFill>
                  <a:prstClr val="black"/>
                </a:solidFill>
                <a:latin typeface="Calibri"/>
                <a:ea typeface="ＭＳ Ｐゴシック"/>
                <a:cs typeface="Calibri"/>
              </a:rPr>
              <a:t>Verständnis räumlicher Struktur </a:t>
            </a:r>
            <a:r>
              <a:rPr lang="de-DE" sz="2000" kern="0" dirty="0" smtClean="0">
                <a:solidFill>
                  <a:prstClr val="black"/>
                </a:solidFill>
                <a:latin typeface="Calibri"/>
                <a:ea typeface="ＭＳ Ｐゴシック"/>
                <a:cs typeface="Calibri"/>
              </a:rPr>
              <a:t>aufbauen</a:t>
            </a:r>
            <a:endParaRPr lang="de-DE" sz="2000" kern="0" dirty="0">
              <a:solidFill>
                <a:prstClr val="black"/>
              </a:solidFill>
              <a:latin typeface="Calibri"/>
              <a:ea typeface="ＭＳ Ｐゴシック"/>
              <a:cs typeface="Calibri"/>
            </a:endParaRPr>
          </a:p>
        </p:txBody>
      </p:sp>
      <p:sp>
        <p:nvSpPr>
          <p:cNvPr id="7" name="Rechteck 6"/>
          <p:cNvSpPr/>
          <p:nvPr/>
        </p:nvSpPr>
        <p:spPr>
          <a:xfrm>
            <a:off x="6849976" y="5013176"/>
            <a:ext cx="1896673" cy="338554"/>
          </a:xfrm>
          <a:prstGeom prst="rect">
            <a:avLst/>
          </a:prstGeom>
        </p:spPr>
        <p:txBody>
          <a:bodyPr wrap="none">
            <a:spAutoFit/>
          </a:bodyPr>
          <a:lstStyle/>
          <a:p>
            <a:pPr lvl="1" algn="r" eaLnBrk="1" hangingPunct="1">
              <a:spcBef>
                <a:spcPts val="0"/>
              </a:spcBef>
              <a:spcAft>
                <a:spcPts val="0"/>
              </a:spcAft>
              <a:buClr>
                <a:srgbClr val="737373"/>
              </a:buClr>
            </a:pPr>
            <a:r>
              <a:rPr lang="de-DE" sz="1600" b="1" i="1" kern="0" dirty="0">
                <a:solidFill>
                  <a:srgbClr val="327A86"/>
                </a:solidFill>
                <a:latin typeface="Calibri"/>
                <a:ea typeface="ＭＳ Ｐゴシック"/>
                <a:cs typeface="Calibri"/>
              </a:rPr>
              <a:t>(Leuders 2016)</a:t>
            </a:r>
          </a:p>
        </p:txBody>
      </p:sp>
    </p:spTree>
    <p:extLst>
      <p:ext uri="{BB962C8B-B14F-4D97-AF65-F5344CB8AC3E}">
        <p14:creationId xmlns:p14="http://schemas.microsoft.com/office/powerpoint/2010/main" val="21781776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ssolv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dissolve">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dissolve">
                                      <p:cBhvr>
                                        <p:cTn id="2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96" y="1090507"/>
            <a:ext cx="4936984" cy="5188016"/>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2882" y="2204864"/>
            <a:ext cx="4035622" cy="2376264"/>
          </a:xfrm>
          <a:prstGeom prst="rect">
            <a:avLst/>
          </a:prstGeom>
        </p:spPr>
      </p:pic>
      <p:sp>
        <p:nvSpPr>
          <p:cNvPr id="6" name="Textfeld 5"/>
          <p:cNvSpPr txBox="1"/>
          <p:nvPr/>
        </p:nvSpPr>
        <p:spPr>
          <a:xfrm>
            <a:off x="301606" y="4869160"/>
            <a:ext cx="1584176" cy="400110"/>
          </a:xfrm>
          <a:prstGeom prst="rect">
            <a:avLst/>
          </a:prstGeom>
          <a:solidFill>
            <a:schemeClr val="bg1"/>
          </a:solidFill>
          <a:ln w="25400">
            <a:solidFill>
              <a:schemeClr val="tx2"/>
            </a:solidFill>
          </a:ln>
        </p:spPr>
        <p:txBody>
          <a:bodyPr wrap="square" rtlCol="0">
            <a:spAutoFit/>
          </a:bodyPr>
          <a:lstStyle/>
          <a:p>
            <a:pPr algn="ctr"/>
            <a:r>
              <a:rPr lang="de-DE" sz="2000" dirty="0" smtClean="0">
                <a:latin typeface="Calibri" panose="020F0502020204030204" pitchFamily="34" charset="0"/>
              </a:rPr>
              <a:t>Basisaufgabe</a:t>
            </a:r>
            <a:endParaRPr lang="de-DE" sz="2000" dirty="0">
              <a:latin typeface="Calibri" panose="020F0502020204030204" pitchFamily="34" charset="0"/>
            </a:endParaRPr>
          </a:p>
        </p:txBody>
      </p:sp>
      <p:sp>
        <p:nvSpPr>
          <p:cNvPr id="7" name="Textfeld 6"/>
          <p:cNvSpPr txBox="1"/>
          <p:nvPr/>
        </p:nvSpPr>
        <p:spPr>
          <a:xfrm>
            <a:off x="3203848" y="3484460"/>
            <a:ext cx="1584176" cy="400110"/>
          </a:xfrm>
          <a:prstGeom prst="rect">
            <a:avLst/>
          </a:prstGeom>
          <a:solidFill>
            <a:schemeClr val="bg1"/>
          </a:solidFill>
          <a:ln w="25400">
            <a:solidFill>
              <a:schemeClr val="tx2"/>
            </a:solidFill>
          </a:ln>
        </p:spPr>
        <p:txBody>
          <a:bodyPr wrap="square" rtlCol="0">
            <a:spAutoFit/>
          </a:bodyPr>
          <a:lstStyle/>
          <a:p>
            <a:pPr algn="ctr"/>
            <a:r>
              <a:rPr lang="de-DE" sz="2000" dirty="0" smtClean="0">
                <a:latin typeface="Calibri" panose="020F0502020204030204" pitchFamily="34" charset="0"/>
              </a:rPr>
              <a:t>Reduktion</a:t>
            </a:r>
            <a:endParaRPr lang="de-DE" sz="2000" dirty="0">
              <a:latin typeface="Calibri" panose="020F0502020204030204" pitchFamily="34" charset="0"/>
            </a:endParaRPr>
          </a:p>
        </p:txBody>
      </p:sp>
      <p:sp>
        <p:nvSpPr>
          <p:cNvPr id="8" name="Textfeld 7"/>
          <p:cNvSpPr txBox="1"/>
          <p:nvPr/>
        </p:nvSpPr>
        <p:spPr>
          <a:xfrm>
            <a:off x="4996415" y="5429825"/>
            <a:ext cx="1584176" cy="400110"/>
          </a:xfrm>
          <a:prstGeom prst="rect">
            <a:avLst/>
          </a:prstGeom>
          <a:solidFill>
            <a:schemeClr val="bg1"/>
          </a:solidFill>
          <a:ln w="25400">
            <a:solidFill>
              <a:schemeClr val="tx2"/>
            </a:solidFill>
          </a:ln>
        </p:spPr>
        <p:txBody>
          <a:bodyPr wrap="square" rtlCol="0">
            <a:spAutoFit/>
          </a:bodyPr>
          <a:lstStyle/>
          <a:p>
            <a:pPr algn="ctr"/>
            <a:r>
              <a:rPr lang="de-DE" sz="2000" dirty="0" smtClean="0">
                <a:latin typeface="Calibri" panose="020F0502020204030204" pitchFamily="34" charset="0"/>
              </a:rPr>
              <a:t>Erweiterung</a:t>
            </a:r>
            <a:endParaRPr lang="de-DE" sz="2000" dirty="0">
              <a:latin typeface="Calibri" panose="020F0502020204030204" pitchFamily="34" charset="0"/>
            </a:endParaRPr>
          </a:p>
        </p:txBody>
      </p:sp>
      <p:sp>
        <p:nvSpPr>
          <p:cNvPr id="9" name="Textfeld 8"/>
          <p:cNvSpPr txBox="1"/>
          <p:nvPr/>
        </p:nvSpPr>
        <p:spPr>
          <a:xfrm>
            <a:off x="5382606" y="4581128"/>
            <a:ext cx="3509874" cy="400110"/>
          </a:xfrm>
          <a:prstGeom prst="rect">
            <a:avLst/>
          </a:prstGeom>
          <a:solidFill>
            <a:schemeClr val="bg1"/>
          </a:solidFill>
          <a:ln w="25400">
            <a:solidFill>
              <a:schemeClr val="tx2"/>
            </a:solidFill>
          </a:ln>
        </p:spPr>
        <p:txBody>
          <a:bodyPr wrap="square" rtlCol="0">
            <a:spAutoFit/>
          </a:bodyPr>
          <a:lstStyle/>
          <a:p>
            <a:pPr algn="ctr"/>
            <a:r>
              <a:rPr lang="de-DE" sz="2000" dirty="0" smtClean="0">
                <a:latin typeface="Calibri" panose="020F0502020204030204" pitchFamily="34" charset="0"/>
              </a:rPr>
              <a:t>Individuelle Unterstützung</a:t>
            </a:r>
            <a:endParaRPr lang="de-DE" sz="2000" dirty="0">
              <a:latin typeface="Calibri" panose="020F0502020204030204" pitchFamily="34" charset="0"/>
            </a:endParaRPr>
          </a:p>
        </p:txBody>
      </p:sp>
      <p:sp>
        <p:nvSpPr>
          <p:cNvPr id="10"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Rechteck 10"/>
          <p:cNvSpPr/>
          <p:nvPr/>
        </p:nvSpPr>
        <p:spPr>
          <a:xfrm>
            <a:off x="4512492" y="1033460"/>
            <a:ext cx="2982420" cy="369332"/>
          </a:xfrm>
          <a:prstGeom prst="rect">
            <a:avLst/>
          </a:prstGeom>
        </p:spPr>
        <p:txBody>
          <a:bodyPr wrap="none">
            <a:spAutoFit/>
          </a:bodyPr>
          <a:lstStyle/>
          <a:p>
            <a:pPr lvl="1" algn="r">
              <a:spcBef>
                <a:spcPts val="0"/>
              </a:spcBef>
              <a:spcAft>
                <a:spcPts val="0"/>
              </a:spcAft>
            </a:pPr>
            <a:r>
              <a:rPr lang="de-DE" sz="1800" b="1" i="1" dirty="0" smtClean="0">
                <a:solidFill>
                  <a:schemeClr val="tx2"/>
                </a:solidFill>
                <a:latin typeface="Calibri" panose="020F0502020204030204" pitchFamily="34" charset="0"/>
                <a:cs typeface="Calibri" panose="020F0502020204030204" pitchFamily="34" charset="0"/>
              </a:rPr>
              <a:t>(vgl. Mathe inklusiv o.J.)</a:t>
            </a:r>
            <a:endParaRPr lang="de-DE" sz="1800" b="1" i="1" dirty="0">
              <a:solidFill>
                <a:schemeClr val="tx2"/>
              </a:solidFill>
              <a:latin typeface="Calibri" panose="020F0502020204030204" pitchFamily="34" charset="0"/>
              <a:cs typeface="Calibri" panose="020F0502020204030204" pitchFamily="34" charset="0"/>
            </a:endParaRPr>
          </a:p>
        </p:txBody>
      </p:sp>
      <p:sp>
        <p:nvSpPr>
          <p:cNvPr id="2" name="Textfeld 1"/>
          <p:cNvSpPr txBox="1"/>
          <p:nvPr/>
        </p:nvSpPr>
        <p:spPr>
          <a:xfrm>
            <a:off x="6358150" y="6278523"/>
            <a:ext cx="3024336" cy="707886"/>
          </a:xfrm>
          <a:prstGeom prst="rect">
            <a:avLst/>
          </a:prstGeom>
          <a:noFill/>
        </p:spPr>
        <p:txBody>
          <a:bodyPr wrap="square" rtlCol="0">
            <a:spAutoFit/>
          </a:bodyPr>
          <a:lstStyle/>
          <a:p>
            <a:r>
              <a:rPr lang="de-DE" sz="2000" dirty="0" smtClean="0">
                <a:solidFill>
                  <a:schemeClr val="tx2"/>
                </a:solidFill>
                <a:latin typeface="Calibri" panose="020F0502020204030204" pitchFamily="34" charset="0"/>
                <a:hlinkClick r:id="rId5"/>
              </a:rPr>
              <a:t>www.pikas-mi.dzlm.de</a:t>
            </a:r>
            <a:endParaRPr lang="de-DE" sz="2000" dirty="0" smtClean="0">
              <a:solidFill>
                <a:schemeClr val="tx2"/>
              </a:solidFill>
              <a:latin typeface="Calibri" panose="020F0502020204030204" pitchFamily="34" charset="0"/>
            </a:endParaRPr>
          </a:p>
          <a:p>
            <a:endParaRPr lang="de-DE" sz="2000" dirty="0">
              <a:latin typeface="Calibri" panose="020F0502020204030204" pitchFamily="34" charset="0"/>
            </a:endParaRPr>
          </a:p>
        </p:txBody>
      </p:sp>
    </p:spTree>
    <p:extLst>
      <p:ext uri="{BB962C8B-B14F-4D97-AF65-F5344CB8AC3E}">
        <p14:creationId xmlns:p14="http://schemas.microsoft.com/office/powerpoint/2010/main" val="31692836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194980" y="1202006"/>
            <a:ext cx="9338980" cy="516554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extfeld 5"/>
          <p:cNvSpPr txBox="1"/>
          <p:nvPr/>
        </p:nvSpPr>
        <p:spPr>
          <a:xfrm>
            <a:off x="2627784" y="1353178"/>
            <a:ext cx="5184576" cy="400110"/>
          </a:xfrm>
          <a:prstGeom prst="rect">
            <a:avLst/>
          </a:prstGeom>
          <a:noFill/>
        </p:spPr>
        <p:txBody>
          <a:bodyPr wrap="square" rtlCol="0">
            <a:spAutoFit/>
          </a:bodyPr>
          <a:lstStyle/>
          <a:p>
            <a:r>
              <a:rPr lang="de-DE" sz="2000" i="1" dirty="0" smtClean="0">
                <a:latin typeface="Calibri" panose="020F0502020204030204" pitchFamily="34" charset="0"/>
              </a:rPr>
              <a:t>„Immer 7 Plättchen. Lege verschiedene Muster.“</a:t>
            </a:r>
            <a:endParaRPr lang="de-DE" sz="2000" i="1" dirty="0">
              <a:latin typeface="Calibri" panose="020F0502020204030204" pitchFamily="34" charset="0"/>
            </a:endParaRPr>
          </a:p>
        </p:txBody>
      </p:sp>
      <p:pic>
        <p:nvPicPr>
          <p:cNvPr id="7" name="Grafik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411" y="2002083"/>
            <a:ext cx="8172400" cy="1642941"/>
          </a:xfrm>
          <a:prstGeom prst="rect">
            <a:avLst/>
          </a:prstGeom>
        </p:spPr>
      </p:pic>
      <p:sp>
        <p:nvSpPr>
          <p:cNvPr id="8" name="Textfeld 7"/>
          <p:cNvSpPr txBox="1"/>
          <p:nvPr/>
        </p:nvSpPr>
        <p:spPr>
          <a:xfrm>
            <a:off x="324000" y="3933056"/>
            <a:ext cx="6743600" cy="400110"/>
          </a:xfrm>
          <a:prstGeom prst="rect">
            <a:avLst/>
          </a:prstGeom>
          <a:noFill/>
        </p:spPr>
        <p:txBody>
          <a:bodyPr wrap="square" rtlCol="0">
            <a:spAutoFit/>
          </a:bodyPr>
          <a:lstStyle/>
          <a:p>
            <a:r>
              <a:rPr lang="de-DE" sz="2000" i="1" dirty="0" smtClean="0">
                <a:latin typeface="Calibri" panose="020F0502020204030204" pitchFamily="34" charset="0"/>
              </a:rPr>
              <a:t>„Immer 7 Plättchen. Zeichne verschiedene Muster (auswendig).“</a:t>
            </a:r>
            <a:endParaRPr lang="de-DE" sz="2000" i="1" dirty="0">
              <a:latin typeface="Calibri" panose="020F0502020204030204" pitchFamily="34" charset="0"/>
            </a:endParaRPr>
          </a:p>
        </p:txBody>
      </p:sp>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411" y="4333166"/>
            <a:ext cx="7487369" cy="1835299"/>
          </a:xfrm>
          <a:prstGeom prst="rect">
            <a:avLst/>
          </a:prstGeom>
        </p:spPr>
      </p:pic>
      <p:sp>
        <p:nvSpPr>
          <p:cNvPr id="10" name="Rechteck 9"/>
          <p:cNvSpPr/>
          <p:nvPr/>
        </p:nvSpPr>
        <p:spPr>
          <a:xfrm>
            <a:off x="6228184" y="6330806"/>
            <a:ext cx="2720938" cy="338554"/>
          </a:xfrm>
          <a:prstGeom prst="rect">
            <a:avLst/>
          </a:prstGeom>
        </p:spPr>
        <p:txBody>
          <a:bodyPr wrap="none">
            <a:spAutoFit/>
          </a:bodyPr>
          <a:lstStyle/>
          <a:p>
            <a:pPr lvl="1" algn="r">
              <a:spcBef>
                <a:spcPts val="0"/>
              </a:spcBef>
              <a:spcAft>
                <a:spcPts val="0"/>
              </a:spcAft>
            </a:pPr>
            <a:r>
              <a:rPr lang="de-DE" sz="1600" b="1" i="1" dirty="0" smtClean="0">
                <a:solidFill>
                  <a:schemeClr val="tx2"/>
                </a:solidFill>
                <a:latin typeface="Calibri" panose="020F0502020204030204" pitchFamily="34" charset="0"/>
                <a:cs typeface="Calibri" panose="020F0502020204030204" pitchFamily="34" charset="0"/>
              </a:rPr>
              <a:t>(vgl. Mathe inklusiv o.J.)</a:t>
            </a:r>
            <a:endParaRPr lang="de-DE" sz="1600" b="1" i="1" dirty="0">
              <a:solidFill>
                <a:schemeClr val="tx2"/>
              </a:solidFill>
              <a:latin typeface="Calibri" panose="020F0502020204030204" pitchFamily="34" charset="0"/>
              <a:cs typeface="Calibri" panose="020F0502020204030204" pitchFamily="34" charset="0"/>
            </a:endParaRPr>
          </a:p>
        </p:txBody>
      </p:sp>
      <p:sp>
        <p:nvSpPr>
          <p:cNvPr id="11" name="Textfeld 10"/>
          <p:cNvSpPr txBox="1"/>
          <p:nvPr/>
        </p:nvSpPr>
        <p:spPr>
          <a:xfrm>
            <a:off x="467544" y="1353178"/>
            <a:ext cx="1584176" cy="400110"/>
          </a:xfrm>
          <a:prstGeom prst="rect">
            <a:avLst/>
          </a:prstGeom>
          <a:solidFill>
            <a:schemeClr val="bg1"/>
          </a:solidFill>
          <a:ln w="25400">
            <a:solidFill>
              <a:schemeClr val="tx2"/>
            </a:solidFill>
          </a:ln>
        </p:spPr>
        <p:txBody>
          <a:bodyPr wrap="square" rtlCol="0">
            <a:spAutoFit/>
          </a:bodyPr>
          <a:lstStyle/>
          <a:p>
            <a:pPr algn="ctr"/>
            <a:r>
              <a:rPr lang="de-DE" sz="2000" dirty="0" smtClean="0">
                <a:latin typeface="Calibri" panose="020F0502020204030204" pitchFamily="34" charset="0"/>
              </a:rPr>
              <a:t>Basisaufgabe</a:t>
            </a:r>
            <a:endParaRPr lang="de-DE" sz="2000" dirty="0">
              <a:latin typeface="Calibri" panose="020F0502020204030204" pitchFamily="34" charset="0"/>
            </a:endParaRPr>
          </a:p>
        </p:txBody>
      </p:sp>
      <p:sp>
        <p:nvSpPr>
          <p:cNvPr id="13"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Tree>
    <p:extLst>
      <p:ext uri="{BB962C8B-B14F-4D97-AF65-F5344CB8AC3E}">
        <p14:creationId xmlns:p14="http://schemas.microsoft.com/office/powerpoint/2010/main" val="511900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194980" y="1052736"/>
            <a:ext cx="9338980" cy="510731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extfeld 5"/>
          <p:cNvSpPr txBox="1"/>
          <p:nvPr/>
        </p:nvSpPr>
        <p:spPr>
          <a:xfrm>
            <a:off x="324000" y="1196752"/>
            <a:ext cx="5184576" cy="400110"/>
          </a:xfrm>
          <a:prstGeom prst="rect">
            <a:avLst/>
          </a:prstGeom>
          <a:noFill/>
        </p:spPr>
        <p:txBody>
          <a:bodyPr wrap="square" rtlCol="0">
            <a:spAutoFit/>
          </a:bodyPr>
          <a:lstStyle/>
          <a:p>
            <a:r>
              <a:rPr lang="de-DE" sz="2000" i="1" dirty="0" smtClean="0">
                <a:latin typeface="Calibri" panose="020F0502020204030204" pitchFamily="34" charset="0"/>
              </a:rPr>
              <a:t>„Sortiere Muster: </a:t>
            </a:r>
            <a:r>
              <a:rPr lang="de-DE" sz="2000" i="1" dirty="0">
                <a:latin typeface="Calibri" panose="020F0502020204030204" pitchFamily="34" charset="0"/>
              </a:rPr>
              <a:t>s</a:t>
            </a:r>
            <a:r>
              <a:rPr lang="de-DE" sz="2000" i="1" dirty="0" smtClean="0">
                <a:latin typeface="Calibri" panose="020F0502020204030204" pitchFamily="34" charset="0"/>
              </a:rPr>
              <a:t>chnell sehen oder nicht?“</a:t>
            </a:r>
            <a:endParaRPr lang="de-DE" sz="2000" i="1" dirty="0">
              <a:latin typeface="Calibri" panose="020F0502020204030204" pitchFamily="34" charset="0"/>
            </a:endParaRPr>
          </a:p>
        </p:txBody>
      </p:sp>
      <p:sp>
        <p:nvSpPr>
          <p:cNvPr id="10" name="Rechteck 9"/>
          <p:cNvSpPr/>
          <p:nvPr/>
        </p:nvSpPr>
        <p:spPr>
          <a:xfrm>
            <a:off x="6099534" y="6165304"/>
            <a:ext cx="2720938" cy="338554"/>
          </a:xfrm>
          <a:prstGeom prst="rect">
            <a:avLst/>
          </a:prstGeom>
        </p:spPr>
        <p:txBody>
          <a:bodyPr wrap="none">
            <a:spAutoFit/>
          </a:bodyPr>
          <a:lstStyle/>
          <a:p>
            <a:pPr lvl="1" algn="r">
              <a:spcBef>
                <a:spcPts val="0"/>
              </a:spcBef>
              <a:spcAft>
                <a:spcPts val="0"/>
              </a:spcAft>
            </a:pPr>
            <a:r>
              <a:rPr lang="de-DE" sz="1600" b="1" i="1" dirty="0" smtClean="0">
                <a:solidFill>
                  <a:schemeClr val="tx2"/>
                </a:solidFill>
                <a:latin typeface="Calibri" panose="020F0502020204030204" pitchFamily="34" charset="0"/>
                <a:cs typeface="Calibri" panose="020F0502020204030204" pitchFamily="34" charset="0"/>
              </a:rPr>
              <a:t>(vgl. Mathe inklusiv o.J.)</a:t>
            </a:r>
            <a:endParaRPr lang="de-DE" sz="1600" b="1" i="1" dirty="0">
              <a:solidFill>
                <a:schemeClr val="tx2"/>
              </a:solidFill>
              <a:latin typeface="Calibri" panose="020F0502020204030204" pitchFamily="34" charset="0"/>
              <a:cs typeface="Calibri" panose="020F0502020204030204" pitchFamily="34" charset="0"/>
            </a:endParaRPr>
          </a:p>
        </p:txBody>
      </p:sp>
      <p:pic>
        <p:nvPicPr>
          <p:cNvPr id="12" name="pasted-image.tiff"/>
          <p:cNvPicPr>
            <a:picLocks noChangeAspect="1"/>
          </p:cNvPicPr>
          <p:nvPr/>
        </p:nvPicPr>
        <p:blipFill>
          <a:blip r:embed="rId3">
            <a:extLst/>
          </a:blip>
          <a:stretch>
            <a:fillRect/>
          </a:stretch>
        </p:blipFill>
        <p:spPr>
          <a:xfrm>
            <a:off x="395536" y="1772816"/>
            <a:ext cx="4407296" cy="4131839"/>
          </a:xfrm>
          <a:prstGeom prst="rect">
            <a:avLst/>
          </a:prstGeom>
          <a:ln w="12700">
            <a:miter lim="400000"/>
          </a:ln>
        </p:spPr>
      </p:pic>
      <p:pic>
        <p:nvPicPr>
          <p:cNvPr id="13" name="pasted-image.tiff"/>
          <p:cNvPicPr>
            <a:picLocks noChangeAspect="1"/>
          </p:cNvPicPr>
          <p:nvPr/>
        </p:nvPicPr>
        <p:blipFill>
          <a:blip r:embed="rId4">
            <a:extLst/>
          </a:blip>
          <a:stretch>
            <a:fillRect/>
          </a:stretch>
        </p:blipFill>
        <p:spPr>
          <a:xfrm>
            <a:off x="4878974" y="1782307"/>
            <a:ext cx="3869490" cy="2882769"/>
          </a:xfrm>
          <a:prstGeom prst="rect">
            <a:avLst/>
          </a:prstGeom>
          <a:ln w="12700">
            <a:miter lim="400000"/>
          </a:ln>
        </p:spPr>
      </p:pic>
      <p:sp>
        <p:nvSpPr>
          <p:cNvPr id="9"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Anzahlen erfassen</a:t>
            </a:r>
            <a:br>
              <a:rPr lang="de-DE" dirty="0" smtClean="0"/>
            </a:br>
            <a:endParaRPr lang="de-DE" dirty="0"/>
          </a:p>
        </p:txBody>
      </p:sp>
    </p:spTree>
    <p:extLst>
      <p:ext uri="{BB962C8B-B14F-4D97-AF65-F5344CB8AC3E}">
        <p14:creationId xmlns:p14="http://schemas.microsoft.com/office/powerpoint/2010/main" val="22914687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fill="hold" grpId="0" nodeType="clickEffect">
                                  <p:stCondLst>
                                    <p:cond delay="0"/>
                                  </p:stCondLst>
                                  <p:iterate>
                                    <p:tmAbs val="0"/>
                                  </p:iterate>
                                  <p:childTnLst>
                                    <p:set>
                                      <p:cBhvr>
                                        <p:cTn id="6" fill="hold"/>
                                        <p:tgtEl>
                                          <p:spTgt spid="12"/>
                                        </p:tgtEl>
                                        <p:attrNameLst>
                                          <p:attrName>style.visibility</p:attrName>
                                        </p:attrNameLst>
                                      </p:cBhvr>
                                      <p:to>
                                        <p:strVal val="visible"/>
                                      </p:to>
                                    </p:set>
                                    <p:animEffect transition="in" filter="dissolve">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fill="hold" grpId="0" nodeType="clickEffect">
                                  <p:stCondLst>
                                    <p:cond delay="0"/>
                                  </p:stCondLst>
                                  <p:iterate>
                                    <p:tmAbs val="0"/>
                                  </p:iterate>
                                  <p:childTnLst>
                                    <p:set>
                                      <p:cBhvr>
                                        <p:cTn id="11" fill="hold"/>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dvAuto="0"/>
      <p:bldP spid="13" grpId="0" animBg="1" advAuto="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194980" y="1202006"/>
            <a:ext cx="9338980" cy="510731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extfeld 5"/>
          <p:cNvSpPr txBox="1"/>
          <p:nvPr/>
        </p:nvSpPr>
        <p:spPr>
          <a:xfrm>
            <a:off x="323528" y="1196752"/>
            <a:ext cx="5184576" cy="400110"/>
          </a:xfrm>
          <a:prstGeom prst="rect">
            <a:avLst/>
          </a:prstGeom>
          <a:noFill/>
        </p:spPr>
        <p:txBody>
          <a:bodyPr wrap="square" rtlCol="0">
            <a:spAutoFit/>
          </a:bodyPr>
          <a:lstStyle/>
          <a:p>
            <a:r>
              <a:rPr lang="de-DE" sz="2000" i="1" dirty="0" smtClean="0">
                <a:latin typeface="Calibri" panose="020F0502020204030204" pitchFamily="34" charset="0"/>
              </a:rPr>
              <a:t>„Sortiere Muster: gleich 7 oder ungleich 7?“</a:t>
            </a:r>
            <a:endParaRPr lang="de-DE" sz="2000" i="1" dirty="0">
              <a:latin typeface="Calibri" panose="020F0502020204030204" pitchFamily="34" charset="0"/>
            </a:endParaRPr>
          </a:p>
        </p:txBody>
      </p:sp>
      <p:sp>
        <p:nvSpPr>
          <p:cNvPr id="10" name="Rechteck 9"/>
          <p:cNvSpPr/>
          <p:nvPr/>
        </p:nvSpPr>
        <p:spPr>
          <a:xfrm>
            <a:off x="6253592" y="5733256"/>
            <a:ext cx="2720938" cy="338554"/>
          </a:xfrm>
          <a:prstGeom prst="rect">
            <a:avLst/>
          </a:prstGeom>
        </p:spPr>
        <p:txBody>
          <a:bodyPr wrap="none">
            <a:spAutoFit/>
          </a:bodyPr>
          <a:lstStyle/>
          <a:p>
            <a:pPr lvl="1" algn="r">
              <a:spcBef>
                <a:spcPts val="0"/>
              </a:spcBef>
              <a:spcAft>
                <a:spcPts val="0"/>
              </a:spcAft>
            </a:pPr>
            <a:r>
              <a:rPr lang="de-DE" sz="1600" b="1" i="1" dirty="0" smtClean="0">
                <a:solidFill>
                  <a:schemeClr val="tx2"/>
                </a:solidFill>
                <a:latin typeface="Calibri" panose="020F0502020204030204" pitchFamily="34" charset="0"/>
                <a:cs typeface="Calibri" panose="020F0502020204030204" pitchFamily="34" charset="0"/>
              </a:rPr>
              <a:t>(vgl. Mathe inklusiv o.J.)</a:t>
            </a:r>
            <a:endParaRPr lang="de-DE" sz="1600" b="1" i="1" dirty="0">
              <a:solidFill>
                <a:schemeClr val="tx2"/>
              </a:solidFill>
              <a:latin typeface="Calibri" panose="020F0502020204030204" pitchFamily="34" charset="0"/>
              <a:cs typeface="Calibri" panose="020F0502020204030204" pitchFamily="34" charset="0"/>
            </a:endParaRPr>
          </a:p>
        </p:txBody>
      </p:sp>
      <p:sp>
        <p:nvSpPr>
          <p:cNvPr id="7" name="Textfeld 6"/>
          <p:cNvSpPr txBox="1"/>
          <p:nvPr/>
        </p:nvSpPr>
        <p:spPr>
          <a:xfrm>
            <a:off x="5076056" y="2103806"/>
            <a:ext cx="3522675" cy="400110"/>
          </a:xfrm>
          <a:prstGeom prst="rect">
            <a:avLst/>
          </a:prstGeom>
          <a:noFill/>
        </p:spPr>
        <p:txBody>
          <a:bodyPr wrap="square" rtlCol="0">
            <a:spAutoFit/>
          </a:bodyPr>
          <a:lstStyle/>
          <a:p>
            <a:r>
              <a:rPr lang="de-DE" sz="2000" i="1" dirty="0" smtClean="0">
                <a:latin typeface="Calibri" panose="020F0502020204030204" pitchFamily="34" charset="0"/>
              </a:rPr>
              <a:t>„Mehr, weniger oder gleich 7?“</a:t>
            </a:r>
            <a:endParaRPr lang="de-DE" sz="2000" i="1" dirty="0">
              <a:latin typeface="Calibri" panose="020F0502020204030204" pitchFamily="34" charset="0"/>
            </a:endParaRPr>
          </a:p>
        </p:txBody>
      </p:sp>
      <p:pic>
        <p:nvPicPr>
          <p:cNvPr id="4" name="Grafik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721803"/>
            <a:ext cx="4248472" cy="2869723"/>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7343" y="2684674"/>
            <a:ext cx="3941054" cy="2643908"/>
          </a:xfrm>
          <a:prstGeom prst="rect">
            <a:avLst/>
          </a:prstGeom>
        </p:spPr>
      </p:pic>
      <p:sp>
        <p:nvSpPr>
          <p:cNvPr id="11" name="Titel 5"/>
          <p:cNvSpPr>
            <a:spLocks noGrp="1"/>
          </p:cNvSpPr>
          <p:nvPr>
            <p:ph type="title"/>
          </p:nvPr>
        </p:nvSpPr>
        <p:spPr>
          <a:xfrm>
            <a:off x="323528" y="417587"/>
            <a:ext cx="8424936" cy="490861"/>
          </a:xfrm>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Tree>
    <p:extLst>
      <p:ext uri="{BB962C8B-B14F-4D97-AF65-F5344CB8AC3E}">
        <p14:creationId xmlns:p14="http://schemas.microsoft.com/office/powerpoint/2010/main" val="33628593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p:cNvSpPr/>
          <p:nvPr/>
        </p:nvSpPr>
        <p:spPr bwMode="auto">
          <a:xfrm>
            <a:off x="-252536" y="1027842"/>
            <a:ext cx="9432540" cy="4921438"/>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2" name="Inhaltsplatzhalter 11"/>
          <p:cNvSpPr>
            <a:spLocks noGrp="1"/>
          </p:cNvSpPr>
          <p:nvPr>
            <p:ph idx="1"/>
          </p:nvPr>
        </p:nvSpPr>
        <p:spPr/>
        <p:txBody>
          <a:bodyPr/>
          <a:lstStyle/>
          <a:p>
            <a:endParaRPr lang="de-DE" dirty="0" smtClean="0"/>
          </a:p>
          <a:p>
            <a:endParaRPr lang="de-DE" dirty="0"/>
          </a:p>
          <a:p>
            <a:r>
              <a:rPr lang="de-DE" dirty="0" smtClean="0"/>
              <a:t>Legen von Plättchen auf eine Mustervorlage</a:t>
            </a:r>
          </a:p>
          <a:p>
            <a:endParaRPr lang="de-DE" dirty="0"/>
          </a:p>
          <a:p>
            <a:endParaRPr lang="de-DE" dirty="0" smtClean="0"/>
          </a:p>
          <a:p>
            <a:r>
              <a:rPr lang="de-DE" dirty="0" smtClean="0"/>
              <a:t>Nachlegen von Mustern (Vorlage sichtbar)</a:t>
            </a:r>
          </a:p>
          <a:p>
            <a:endParaRPr lang="de-DE" dirty="0"/>
          </a:p>
          <a:p>
            <a:endParaRPr lang="de-DE" dirty="0" smtClean="0"/>
          </a:p>
          <a:p>
            <a:endParaRPr lang="de-DE" dirty="0"/>
          </a:p>
          <a:p>
            <a:endParaRPr lang="de-DE" dirty="0" smtClean="0"/>
          </a:p>
          <a:p>
            <a:endParaRPr lang="de-DE" dirty="0"/>
          </a:p>
          <a:p>
            <a:pPr marL="0" indent="0" algn="r">
              <a:buNone/>
            </a:pP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None/>
            </a:pPr>
            <a:endParaRPr lang="de-DE" dirty="0"/>
          </a:p>
        </p:txBody>
      </p:sp>
      <p:sp>
        <p:nvSpPr>
          <p:cNvPr id="9"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508302" y="1353178"/>
            <a:ext cx="1584176" cy="400110"/>
          </a:xfrm>
          <a:prstGeom prst="rect">
            <a:avLst/>
          </a:prstGeom>
          <a:solidFill>
            <a:schemeClr val="bg1"/>
          </a:solidFill>
          <a:ln w="25400">
            <a:solidFill>
              <a:schemeClr val="tx2"/>
            </a:solidFill>
          </a:ln>
        </p:spPr>
        <p:txBody>
          <a:bodyPr wrap="square" rtlCol="0">
            <a:spAutoFit/>
          </a:bodyPr>
          <a:lstStyle/>
          <a:p>
            <a:pPr algn="ctr"/>
            <a:r>
              <a:rPr lang="de-DE" sz="2000" b="1" dirty="0" smtClean="0">
                <a:latin typeface="Calibri" panose="020F0502020204030204" pitchFamily="34" charset="0"/>
              </a:rPr>
              <a:t>Reduktion</a:t>
            </a:r>
            <a:endParaRPr lang="de-DE" sz="2000" b="1" dirty="0">
              <a:latin typeface="Calibri" panose="020F0502020204030204" pitchFamily="34" charset="0"/>
            </a:endParaRPr>
          </a:p>
        </p:txBody>
      </p:sp>
      <p:pic>
        <p:nvPicPr>
          <p:cNvPr id="14" name="Grafik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8160" y="1124744"/>
            <a:ext cx="3222155" cy="2231323"/>
          </a:xfrm>
          <a:prstGeom prst="rect">
            <a:avLst/>
          </a:prstGeom>
        </p:spPr>
      </p:pic>
      <p:pic>
        <p:nvPicPr>
          <p:cNvPr id="15" name="Grafik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668" y="3933056"/>
            <a:ext cx="8324828" cy="1798236"/>
          </a:xfrm>
          <a:prstGeom prst="rect">
            <a:avLst/>
          </a:prstGeom>
        </p:spPr>
      </p:pic>
    </p:spTree>
    <p:extLst>
      <p:ext uri="{BB962C8B-B14F-4D97-AF65-F5344CB8AC3E}">
        <p14:creationId xmlns:p14="http://schemas.microsoft.com/office/powerpoint/2010/main" val="3257264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180528" y="1027842"/>
            <a:ext cx="9360532" cy="213902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2" name="Inhaltsplatzhalter 11"/>
          <p:cNvSpPr>
            <a:spLocks noGrp="1"/>
          </p:cNvSpPr>
          <p:nvPr>
            <p:ph idx="1"/>
          </p:nvPr>
        </p:nvSpPr>
        <p:spPr/>
        <p:txBody>
          <a:bodyPr/>
          <a:lstStyle/>
          <a:p>
            <a:endParaRPr lang="de-DE" dirty="0" smtClean="0"/>
          </a:p>
          <a:p>
            <a:endParaRPr lang="de-DE" dirty="0"/>
          </a:p>
          <a:p>
            <a:r>
              <a:rPr lang="de-DE" dirty="0" smtClean="0"/>
              <a:t>Ergänzen von Mustern</a:t>
            </a:r>
          </a:p>
          <a:p>
            <a:endParaRPr lang="de-DE" dirty="0"/>
          </a:p>
          <a:p>
            <a:endParaRPr lang="de-DE" dirty="0" smtClean="0"/>
          </a:p>
          <a:p>
            <a:pPr marL="0" indent="0">
              <a:buNone/>
            </a:pPr>
            <a:endParaRPr lang="de-DE" dirty="0"/>
          </a:p>
          <a:p>
            <a:endParaRPr lang="de-DE" dirty="0" smtClean="0"/>
          </a:p>
          <a:p>
            <a:endParaRPr lang="de-DE" dirty="0"/>
          </a:p>
          <a:p>
            <a:endParaRPr lang="de-DE" dirty="0" smtClean="0"/>
          </a:p>
          <a:p>
            <a:endParaRPr lang="de-DE" dirty="0"/>
          </a:p>
          <a:p>
            <a:pPr marL="0" indent="0" algn="r">
              <a:buNone/>
            </a:pPr>
            <a:endParaRPr lang="de-DE" sz="1600" b="1" i="1" dirty="0" smtClean="0">
              <a:solidFill>
                <a:schemeClr val="tx2"/>
              </a:solidFill>
              <a:latin typeface="Calibri" panose="020F0502020204030204" pitchFamily="34" charset="0"/>
              <a:cs typeface="Calibri" panose="020F0502020204030204" pitchFamily="34" charset="0"/>
            </a:endParaRPr>
          </a:p>
          <a:p>
            <a:pPr marL="0" indent="0" algn="r">
              <a:buNone/>
            </a:pPr>
            <a:r>
              <a:rPr lang="de-DE" sz="1600" b="1" i="1" dirty="0" smtClean="0">
                <a:solidFill>
                  <a:schemeClr val="tx2"/>
                </a:solidFill>
                <a:latin typeface="Calibri" panose="020F0502020204030204" pitchFamily="34" charset="0"/>
                <a:cs typeface="Calibri" panose="020F0502020204030204" pitchFamily="34" charset="0"/>
              </a:rPr>
              <a:t>(</a:t>
            </a: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None/>
            </a:pPr>
            <a:endParaRPr lang="de-DE" dirty="0"/>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508302" y="1353178"/>
            <a:ext cx="1584176" cy="400110"/>
          </a:xfrm>
          <a:prstGeom prst="rect">
            <a:avLst/>
          </a:prstGeom>
          <a:solidFill>
            <a:schemeClr val="bg1"/>
          </a:solidFill>
          <a:ln w="25400">
            <a:solidFill>
              <a:schemeClr val="tx2"/>
            </a:solidFill>
          </a:ln>
        </p:spPr>
        <p:txBody>
          <a:bodyPr wrap="square" rtlCol="0">
            <a:spAutoFit/>
          </a:bodyPr>
          <a:lstStyle/>
          <a:p>
            <a:pPr algn="ctr"/>
            <a:r>
              <a:rPr lang="de-DE" sz="2000" b="1" dirty="0" smtClean="0">
                <a:latin typeface="Calibri" panose="020F0502020204030204" pitchFamily="34" charset="0"/>
              </a:rPr>
              <a:t>Reduktion</a:t>
            </a:r>
            <a:endParaRPr lang="de-DE" sz="2000" b="1" dirty="0">
              <a:latin typeface="Calibri" panose="020F0502020204030204" pitchFamily="34" charset="0"/>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5295" y="1186155"/>
            <a:ext cx="5583836" cy="1810779"/>
          </a:xfrm>
          <a:prstGeom prst="rect">
            <a:avLst/>
          </a:prstGeom>
        </p:spPr>
      </p:pic>
    </p:spTree>
    <p:extLst>
      <p:ext uri="{BB962C8B-B14F-4D97-AF65-F5344CB8AC3E}">
        <p14:creationId xmlns:p14="http://schemas.microsoft.com/office/powerpoint/2010/main" val="3662720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bwMode="auto">
          <a:xfrm>
            <a:off x="-194980" y="1969584"/>
            <a:ext cx="9338980" cy="3691665"/>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2" name="Inhaltsplatzhalter 11"/>
          <p:cNvSpPr>
            <a:spLocks noGrp="1"/>
          </p:cNvSpPr>
          <p:nvPr>
            <p:ph idx="1"/>
          </p:nvPr>
        </p:nvSpPr>
        <p:spPr/>
        <p:txBody>
          <a:bodyPr/>
          <a:lstStyle/>
          <a:p>
            <a:endParaRPr lang="de-DE" dirty="0" smtClean="0"/>
          </a:p>
          <a:p>
            <a:endParaRPr lang="de-DE" dirty="0"/>
          </a:p>
          <a:p>
            <a:r>
              <a:rPr lang="de-DE" dirty="0" smtClean="0"/>
              <a:t>Legen zweifarbiger Muster (rot und blau)</a:t>
            </a:r>
          </a:p>
          <a:p>
            <a:r>
              <a:rPr lang="de-DE" dirty="0" smtClean="0"/>
              <a:t>Verändern von Mustern (alle Kombinationen)</a:t>
            </a:r>
          </a:p>
          <a:p>
            <a:endParaRPr lang="de-DE" dirty="0"/>
          </a:p>
          <a:p>
            <a:pPr marL="0" indent="0" algn="r">
              <a:buNone/>
            </a:pPr>
            <a:r>
              <a:rPr lang="de-DE" sz="1800" i="1" dirty="0" smtClean="0"/>
              <a:t>3 Plättchen sollen rot sein. Wie viele Muster findest du?</a:t>
            </a:r>
          </a:p>
          <a:p>
            <a:pPr marL="0" indent="0">
              <a:buNone/>
            </a:pPr>
            <a:endParaRPr lang="de-DE" sz="1800" dirty="0"/>
          </a:p>
          <a:p>
            <a:endParaRPr lang="de-DE" dirty="0" smtClean="0"/>
          </a:p>
          <a:p>
            <a:pPr marL="0" indent="0">
              <a:buNone/>
            </a:pPr>
            <a:endParaRPr lang="de-DE" dirty="0"/>
          </a:p>
          <a:p>
            <a:endParaRPr lang="de-DE" dirty="0" smtClean="0"/>
          </a:p>
          <a:p>
            <a:endParaRPr lang="de-DE" dirty="0"/>
          </a:p>
          <a:p>
            <a:pPr marL="0" indent="0" algn="r">
              <a:buNone/>
            </a:pPr>
            <a:r>
              <a:rPr lang="de-DE" sz="1600" b="1" i="1" dirty="0" smtClean="0">
                <a:solidFill>
                  <a:schemeClr val="tx2"/>
                </a:solidFill>
              </a:rPr>
              <a:t>(vgl. Mathe inklusiv o.J.)</a:t>
            </a:r>
          </a:p>
          <a:p>
            <a:endParaRPr lang="de-DE" dirty="0"/>
          </a:p>
          <a:p>
            <a:endParaRPr lang="de-DE" dirty="0" smtClean="0"/>
          </a:p>
          <a:p>
            <a:endParaRPr lang="de-DE" dirty="0"/>
          </a:p>
          <a:p>
            <a:pPr marL="0" indent="0" algn="r">
              <a:buNone/>
            </a:pPr>
            <a:endParaRPr lang="de-DE" sz="1600" b="1" i="1" dirty="0" smtClean="0">
              <a:solidFill>
                <a:schemeClr val="tx2"/>
              </a:solidFill>
              <a:latin typeface="Calibri" panose="020F0502020204030204" pitchFamily="34" charset="0"/>
              <a:cs typeface="Calibri" panose="020F0502020204030204" pitchFamily="34" charset="0"/>
            </a:endParaRPr>
          </a:p>
          <a:p>
            <a:pPr marL="0" indent="0" algn="r">
              <a:buNone/>
            </a:pPr>
            <a:r>
              <a:rPr lang="de-DE" sz="1600" b="1" i="1" dirty="0" smtClean="0">
                <a:solidFill>
                  <a:schemeClr val="tx2"/>
                </a:solidFill>
                <a:latin typeface="Calibri" panose="020F0502020204030204" pitchFamily="34" charset="0"/>
                <a:cs typeface="Calibri" panose="020F0502020204030204" pitchFamily="34" charset="0"/>
              </a:rPr>
              <a:t>(</a:t>
            </a: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None/>
            </a:pPr>
            <a:endParaRPr lang="de-DE" dirty="0"/>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508302" y="1353178"/>
            <a:ext cx="1584176" cy="400110"/>
          </a:xfrm>
          <a:prstGeom prst="rect">
            <a:avLst/>
          </a:prstGeom>
          <a:solidFill>
            <a:schemeClr val="bg1"/>
          </a:solidFill>
          <a:ln w="25400">
            <a:solidFill>
              <a:schemeClr val="tx2"/>
            </a:solidFill>
          </a:ln>
        </p:spPr>
        <p:txBody>
          <a:bodyPr wrap="square" rtlCol="0">
            <a:spAutoFit/>
          </a:bodyPr>
          <a:lstStyle/>
          <a:p>
            <a:pPr algn="ctr"/>
            <a:r>
              <a:rPr lang="de-DE" sz="2000" b="1" dirty="0" smtClean="0">
                <a:latin typeface="Calibri" panose="020F0502020204030204" pitchFamily="34" charset="0"/>
              </a:rPr>
              <a:t>Erweiterung</a:t>
            </a:r>
            <a:endParaRPr lang="de-DE" sz="2000" b="1" dirty="0">
              <a:latin typeface="Calibri" panose="020F0502020204030204" pitchFamily="34" charset="0"/>
            </a:endParaRP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3861048"/>
            <a:ext cx="8424936" cy="1361876"/>
          </a:xfrm>
          <a:prstGeom prst="rect">
            <a:avLst/>
          </a:prstGeom>
        </p:spPr>
      </p:pic>
    </p:spTree>
    <p:extLst>
      <p:ext uri="{BB962C8B-B14F-4D97-AF65-F5344CB8AC3E}">
        <p14:creationId xmlns:p14="http://schemas.microsoft.com/office/powerpoint/2010/main" val="26864762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12">
                                            <p:txEl>
                                              <p:pRg st="5" end="5"/>
                                            </p:txEl>
                                          </p:spTgt>
                                        </p:tgtEl>
                                        <p:attrNameLst>
                                          <p:attrName>style.visibility</p:attrName>
                                        </p:attrNameLst>
                                      </p:cBhvr>
                                      <p:to>
                                        <p:strVal val="visible"/>
                                      </p:to>
                                    </p:set>
                                    <p:animEffect transition="in" filter="dissolve">
                                      <p:cBhvr>
                                        <p:cTn id="15" dur="500"/>
                                        <p:tgtEl>
                                          <p:spTgt spid="12">
                                            <p:txEl>
                                              <p:pRg st="5" end="5"/>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endParaRPr lang="de-DE" dirty="0" smtClean="0"/>
          </a:p>
          <a:p>
            <a:endParaRPr lang="de-DE" dirty="0"/>
          </a:p>
          <a:p>
            <a:r>
              <a:rPr lang="de-DE" dirty="0" smtClean="0"/>
              <a:t>Finden von (allen) Zerlegungen der 7</a:t>
            </a:r>
          </a:p>
          <a:p>
            <a:r>
              <a:rPr lang="de-DE" dirty="0" smtClean="0"/>
              <a:t>Finden von Aufgaben zur Plättchenzahl</a:t>
            </a:r>
          </a:p>
          <a:p>
            <a:endParaRPr lang="de-DE" dirty="0"/>
          </a:p>
          <a:p>
            <a:endParaRPr lang="de-DE" dirty="0" smtClean="0"/>
          </a:p>
          <a:p>
            <a:pPr marL="0" indent="0">
              <a:buNone/>
            </a:pPr>
            <a:endParaRPr lang="de-DE" dirty="0"/>
          </a:p>
          <a:p>
            <a:endParaRPr lang="de-DE" dirty="0" smtClean="0"/>
          </a:p>
          <a:p>
            <a:endParaRPr lang="de-DE" dirty="0"/>
          </a:p>
          <a:p>
            <a:pPr marL="0" indent="0" algn="r">
              <a:buNone/>
            </a:pPr>
            <a:endParaRPr lang="de-DE" sz="1600" b="1" i="1" dirty="0" smtClean="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r>
              <a:rPr lang="de-DE" sz="1600" b="1" i="1" dirty="0" smtClean="0">
                <a:solidFill>
                  <a:schemeClr val="tx2"/>
                </a:solidFill>
              </a:rPr>
              <a:t>(vgl. Mathe inklusiv o.J.)</a:t>
            </a:r>
          </a:p>
          <a:p>
            <a:endParaRPr lang="de-DE" dirty="0"/>
          </a:p>
          <a:p>
            <a:endParaRPr lang="de-DE" dirty="0" smtClean="0"/>
          </a:p>
          <a:p>
            <a:endParaRPr lang="de-DE" dirty="0"/>
          </a:p>
          <a:p>
            <a:pPr marL="0" indent="0" algn="r">
              <a:buNone/>
            </a:pPr>
            <a:endParaRPr lang="de-DE" sz="1600" b="1" i="1" dirty="0" smtClean="0">
              <a:solidFill>
                <a:schemeClr val="tx2"/>
              </a:solidFill>
              <a:latin typeface="Calibri" panose="020F0502020204030204" pitchFamily="34" charset="0"/>
              <a:cs typeface="Calibri" panose="020F0502020204030204" pitchFamily="34" charset="0"/>
            </a:endParaRPr>
          </a:p>
          <a:p>
            <a:pPr marL="0" indent="0" algn="r">
              <a:buNone/>
            </a:pPr>
            <a:r>
              <a:rPr lang="de-DE" sz="1600" b="1" i="1" dirty="0" smtClean="0">
                <a:solidFill>
                  <a:schemeClr val="tx2"/>
                </a:solidFill>
                <a:latin typeface="Calibri" panose="020F0502020204030204" pitchFamily="34" charset="0"/>
                <a:cs typeface="Calibri" panose="020F0502020204030204" pitchFamily="34" charset="0"/>
              </a:rPr>
              <a:t>(</a:t>
            </a: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None/>
            </a:pPr>
            <a:endParaRPr lang="de-DE" dirty="0"/>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7" name="Rechteck 6"/>
          <p:cNvSpPr/>
          <p:nvPr/>
        </p:nvSpPr>
        <p:spPr bwMode="auto">
          <a:xfrm>
            <a:off x="-252536" y="1027842"/>
            <a:ext cx="9432540" cy="5295954"/>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2852936"/>
            <a:ext cx="6768752" cy="3328043"/>
          </a:xfrm>
          <a:prstGeom prst="rect">
            <a:avLst/>
          </a:prstGeom>
        </p:spPr>
      </p:pic>
      <p:sp>
        <p:nvSpPr>
          <p:cNvPr id="11" name="Textfeld 10"/>
          <p:cNvSpPr txBox="1"/>
          <p:nvPr/>
        </p:nvSpPr>
        <p:spPr>
          <a:xfrm>
            <a:off x="508302" y="1353178"/>
            <a:ext cx="1584176" cy="400110"/>
          </a:xfrm>
          <a:prstGeom prst="rect">
            <a:avLst/>
          </a:prstGeom>
          <a:solidFill>
            <a:schemeClr val="bg1"/>
          </a:solidFill>
          <a:ln w="25400">
            <a:solidFill>
              <a:schemeClr val="tx2"/>
            </a:solidFill>
          </a:ln>
        </p:spPr>
        <p:txBody>
          <a:bodyPr wrap="square" rtlCol="0">
            <a:spAutoFit/>
          </a:bodyPr>
          <a:lstStyle/>
          <a:p>
            <a:pPr algn="ctr"/>
            <a:r>
              <a:rPr lang="de-DE" sz="2000" b="1" dirty="0" smtClean="0">
                <a:latin typeface="Calibri" panose="020F0502020204030204" pitchFamily="34" charset="0"/>
              </a:rPr>
              <a:t>Erweiterung</a:t>
            </a:r>
            <a:endParaRPr lang="de-DE" sz="2000" b="1" dirty="0">
              <a:latin typeface="Calibri" panose="020F0502020204030204" pitchFamily="34" charset="0"/>
            </a:endParaRPr>
          </a:p>
        </p:txBody>
      </p:sp>
    </p:spTree>
    <p:extLst>
      <p:ext uri="{BB962C8B-B14F-4D97-AF65-F5344CB8AC3E}">
        <p14:creationId xmlns:p14="http://schemas.microsoft.com/office/powerpoint/2010/main" val="13997884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Ziele</a:t>
            </a:r>
            <a:endParaRPr lang="de-DE" dirty="0"/>
          </a:p>
        </p:txBody>
      </p:sp>
      <p:graphicFrame>
        <p:nvGraphicFramePr>
          <p:cNvPr id="7" name="Tabelle 6"/>
          <p:cNvGraphicFramePr>
            <a:graphicFrameLocks noGrp="1"/>
          </p:cNvGraphicFramePr>
          <p:nvPr>
            <p:extLst>
              <p:ext uri="{D42A27DB-BD31-4B8C-83A1-F6EECF244321}">
                <p14:modId xmlns:p14="http://schemas.microsoft.com/office/powerpoint/2010/main" val="1942538451"/>
              </p:ext>
            </p:extLst>
          </p:nvPr>
        </p:nvGraphicFramePr>
        <p:xfrm>
          <a:off x="323528" y="1196752"/>
          <a:ext cx="8424863" cy="1524000"/>
        </p:xfrm>
        <a:graphic>
          <a:graphicData uri="http://schemas.openxmlformats.org/drawingml/2006/table">
            <a:tbl>
              <a:tblPr>
                <a:tableStyleId>{5C22544A-7EE6-4342-B048-85BDC9FD1C3A}</a:tableStyleId>
              </a:tblPr>
              <a:tblGrid>
                <a:gridCol w="8424863">
                  <a:extLst>
                    <a:ext uri="{9D8B030D-6E8A-4147-A177-3AD203B41FA5}">
                      <a16:colId xmlns:a16="http://schemas.microsoft.com/office/drawing/2014/main" xmlns="" val="20000"/>
                    </a:ext>
                  </a:extLst>
                </a:gridCol>
              </a:tblGrid>
              <a:tr h="1196479">
                <a:tc>
                  <a:txBody>
                    <a:bodyPr/>
                    <a:lstStyle/>
                    <a:p>
                      <a:pPr marL="342900" marR="122555" lvl="0" indent="-342900" algn="l">
                        <a:lnSpc>
                          <a:spcPct val="100000"/>
                        </a:lnSpc>
                        <a:spcAft>
                          <a:spcPts val="0"/>
                        </a:spcAft>
                        <a:buClr>
                          <a:srgbClr val="327A86"/>
                        </a:buClr>
                        <a:buFont typeface="Wingdings" charset="2"/>
                        <a:buChar char=""/>
                      </a:pPr>
                      <a:r>
                        <a:rPr lang="de-DE" sz="2000" dirty="0" smtClean="0">
                          <a:solidFill>
                            <a:schemeClr val="tx1"/>
                          </a:solidFill>
                          <a:latin typeface="Calibri"/>
                          <a:ea typeface="+mn-ea"/>
                          <a:cs typeface="Calibri"/>
                        </a:rPr>
                        <a:t>fachdidaktisches </a:t>
                      </a:r>
                      <a:r>
                        <a:rPr lang="de-DE" sz="2000" dirty="0">
                          <a:solidFill>
                            <a:schemeClr val="tx1"/>
                          </a:solidFill>
                          <a:latin typeface="Calibri"/>
                          <a:ea typeface="+mn-ea"/>
                          <a:cs typeface="Calibri"/>
                        </a:rPr>
                        <a:t>Wissen über Zahlaspekte sowie Zahldarstellungen und </a:t>
                      </a:r>
                      <a:r>
                        <a:rPr lang="de-DE" sz="2000" dirty="0" smtClean="0">
                          <a:solidFill>
                            <a:schemeClr val="tx1"/>
                          </a:solidFill>
                          <a:latin typeface="Calibri"/>
                          <a:ea typeface="+mn-ea"/>
                          <a:cs typeface="Calibri"/>
                        </a:rPr>
                        <a:t>Anzahlerfassung</a:t>
                      </a:r>
                      <a:r>
                        <a:rPr lang="de-DE" sz="2000" baseline="0" dirty="0" smtClean="0">
                          <a:solidFill>
                            <a:schemeClr val="tx1"/>
                          </a:solidFill>
                          <a:latin typeface="Calibri"/>
                          <a:ea typeface="+mn-ea"/>
                          <a:cs typeface="Calibri"/>
                        </a:rPr>
                        <a:t> erwerben</a:t>
                      </a:r>
                    </a:p>
                    <a:p>
                      <a:pPr marL="342900" marR="122555" lvl="0" indent="-342900" algn="just">
                        <a:lnSpc>
                          <a:spcPct val="100000"/>
                        </a:lnSpc>
                        <a:spcAft>
                          <a:spcPts val="0"/>
                        </a:spcAft>
                        <a:buClr>
                          <a:srgbClr val="327A86"/>
                        </a:buClr>
                        <a:buFont typeface="Wingdings" charset="2"/>
                        <a:buChar char=""/>
                      </a:pPr>
                      <a:endParaRPr lang="de-DE" sz="2000" dirty="0">
                        <a:solidFill>
                          <a:schemeClr val="tx1"/>
                        </a:solidFill>
                        <a:latin typeface="Calibri"/>
                        <a:ea typeface="+mn-ea"/>
                        <a:cs typeface="Calibri"/>
                      </a:endParaRPr>
                    </a:p>
                    <a:p>
                      <a:pPr marL="342900" marR="122555" lvl="0" indent="-342900" algn="l">
                        <a:lnSpc>
                          <a:spcPct val="100000"/>
                        </a:lnSpc>
                        <a:spcAft>
                          <a:spcPts val="0"/>
                        </a:spcAft>
                        <a:buClr>
                          <a:srgbClr val="327A86"/>
                        </a:buClr>
                        <a:buFont typeface="Wingdings" charset="2"/>
                        <a:buChar char=""/>
                      </a:pPr>
                      <a:r>
                        <a:rPr lang="de-DE" sz="2000" dirty="0" smtClean="0">
                          <a:solidFill>
                            <a:schemeClr val="tx1"/>
                          </a:solidFill>
                          <a:latin typeface="Calibri"/>
                          <a:ea typeface="+mn-ea"/>
                          <a:cs typeface="Calibri"/>
                        </a:rPr>
                        <a:t>Möglichkeiten </a:t>
                      </a:r>
                      <a:r>
                        <a:rPr lang="de-DE" sz="2000" dirty="0">
                          <a:solidFill>
                            <a:schemeClr val="tx1"/>
                          </a:solidFill>
                          <a:latin typeface="Calibri"/>
                          <a:ea typeface="+mn-ea"/>
                          <a:cs typeface="Calibri"/>
                        </a:rPr>
                        <a:t>zur Diagnose und Förderung zur Entwicklung von Zahlvorstellungen im inklusiven Mathematikunterricht </a:t>
                      </a:r>
                      <a:r>
                        <a:rPr lang="de-DE" sz="2000" dirty="0" smtClean="0">
                          <a:solidFill>
                            <a:schemeClr val="tx1"/>
                          </a:solidFill>
                          <a:latin typeface="Calibri"/>
                          <a:ea typeface="+mn-ea"/>
                          <a:cs typeface="Calibri"/>
                        </a:rPr>
                        <a:t>kennen lernen</a:t>
                      </a:r>
                      <a:endParaRPr lang="de-DE" sz="2000" dirty="0">
                        <a:solidFill>
                          <a:schemeClr val="tx1"/>
                        </a:solidFill>
                        <a:latin typeface="Calibri"/>
                        <a:ea typeface="+mn-ea"/>
                        <a:cs typeface="Calibri"/>
                      </a:endParaRPr>
                    </a:p>
                  </a:txBody>
                  <a:tcPr marL="89535" marR="89535" marT="0" marB="0">
                    <a:no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7414561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323528" y="1124744"/>
            <a:ext cx="8424936" cy="5400600"/>
          </a:xfrm>
        </p:spPr>
        <p:txBody>
          <a:bodyPr/>
          <a:lstStyle/>
          <a:p>
            <a:pPr marL="0" indent="0">
              <a:buClr>
                <a:schemeClr val="accent1"/>
              </a:buClr>
              <a:buNone/>
            </a:pPr>
            <a:endParaRPr lang="de-DE" dirty="0"/>
          </a:p>
          <a:p>
            <a:pPr marL="0" indent="0">
              <a:buClr>
                <a:schemeClr val="accent1"/>
              </a:buClr>
              <a:buNone/>
            </a:pPr>
            <a:endParaRPr lang="de-DE" dirty="0"/>
          </a:p>
          <a:p>
            <a:pPr>
              <a:buClr>
                <a:schemeClr val="accent1"/>
              </a:buClr>
            </a:pPr>
            <a:r>
              <a:rPr lang="de-DE" dirty="0" smtClean="0"/>
              <a:t>beim Legen:</a:t>
            </a:r>
          </a:p>
          <a:p>
            <a:pPr lvl="1">
              <a:buClr>
                <a:schemeClr val="accent1"/>
              </a:buClr>
            </a:pPr>
            <a:r>
              <a:rPr lang="de-DE" dirty="0" smtClean="0"/>
              <a:t>Wendesteine anstatt Wendeplättchen</a:t>
            </a:r>
          </a:p>
          <a:p>
            <a:pPr lvl="1">
              <a:buClr>
                <a:schemeClr val="accent1"/>
              </a:buClr>
            </a:pPr>
            <a:r>
              <a:rPr lang="de-DE" dirty="0" smtClean="0"/>
              <a:t>Unterlage aus Filz anstatt Tisch</a:t>
            </a:r>
          </a:p>
          <a:p>
            <a:pPr marL="457200" lvl="1" indent="0">
              <a:buClr>
                <a:schemeClr val="accent1"/>
              </a:buClr>
              <a:buNone/>
            </a:pPr>
            <a:endParaRPr lang="de-DE" dirty="0" smtClean="0"/>
          </a:p>
          <a:p>
            <a:pPr>
              <a:buClr>
                <a:schemeClr val="accent1"/>
              </a:buClr>
            </a:pPr>
            <a:r>
              <a:rPr lang="de-DE" dirty="0" smtClean="0"/>
              <a:t>beim Dokumentieren:</a:t>
            </a:r>
          </a:p>
          <a:p>
            <a:pPr lvl="1">
              <a:buClr>
                <a:schemeClr val="accent1"/>
              </a:buClr>
            </a:pPr>
            <a:r>
              <a:rPr lang="de-DE" dirty="0" smtClean="0"/>
              <a:t>Stempel nutzen</a:t>
            </a:r>
          </a:p>
          <a:p>
            <a:pPr>
              <a:buClr>
                <a:schemeClr val="accent1"/>
              </a:buClr>
            </a:pPr>
            <a:endParaRPr lang="de-DE" dirty="0"/>
          </a:p>
          <a:p>
            <a:pPr marL="0" indent="0">
              <a:buClr>
                <a:schemeClr val="accent1"/>
              </a:buClr>
              <a:buNone/>
            </a:pPr>
            <a:endParaRPr lang="de-DE" dirty="0" smtClean="0"/>
          </a:p>
          <a:p>
            <a:pPr>
              <a:buClr>
                <a:schemeClr val="accent1"/>
              </a:buClr>
            </a:pPr>
            <a:endParaRPr lang="de-DE" dirty="0"/>
          </a:p>
          <a:p>
            <a:pPr marL="0" indent="0" algn="r">
              <a:buClr>
                <a:schemeClr val="accent1"/>
              </a:buClr>
              <a:buNone/>
            </a:pPr>
            <a:r>
              <a:rPr lang="de-DE" sz="1600" b="1" i="1" dirty="0" smtClean="0">
                <a:solidFill>
                  <a:schemeClr val="tx2"/>
                </a:solidFill>
              </a:rPr>
              <a:t>(vgl. Mathe inklusiv o.J.)</a:t>
            </a:r>
          </a:p>
          <a:p>
            <a:pPr>
              <a:buClr>
                <a:schemeClr val="accent1"/>
              </a:buClr>
            </a:pPr>
            <a:endParaRPr lang="de-DE" dirty="0"/>
          </a:p>
          <a:p>
            <a:pPr>
              <a:buClr>
                <a:schemeClr val="accent1"/>
              </a:buClr>
            </a:pPr>
            <a:endParaRPr lang="de-DE" dirty="0" smtClean="0"/>
          </a:p>
          <a:p>
            <a:pPr>
              <a:buClr>
                <a:schemeClr val="accent1"/>
              </a:buClr>
            </a:pPr>
            <a:endParaRPr lang="de-DE" dirty="0"/>
          </a:p>
          <a:p>
            <a:pPr marL="0" indent="0" algn="r">
              <a:buClr>
                <a:schemeClr val="accent1"/>
              </a:buClr>
              <a:buNone/>
            </a:pPr>
            <a:endParaRPr lang="de-DE" sz="1600" b="1" i="1" dirty="0" smtClean="0">
              <a:solidFill>
                <a:schemeClr val="tx2"/>
              </a:solidFill>
              <a:latin typeface="Calibri" panose="020F0502020204030204" pitchFamily="34" charset="0"/>
              <a:cs typeface="Calibri" panose="020F0502020204030204" pitchFamily="34" charset="0"/>
            </a:endParaRPr>
          </a:p>
          <a:p>
            <a:pPr marL="0" indent="0" algn="r">
              <a:buClr>
                <a:schemeClr val="accent1"/>
              </a:buClr>
              <a:buNone/>
            </a:pPr>
            <a:r>
              <a:rPr lang="de-DE" sz="1600" b="1" i="1" dirty="0" smtClean="0">
                <a:solidFill>
                  <a:schemeClr val="tx2"/>
                </a:solidFill>
                <a:latin typeface="Calibri" panose="020F0502020204030204" pitchFamily="34" charset="0"/>
                <a:cs typeface="Calibri" panose="020F0502020204030204" pitchFamily="34" charset="0"/>
              </a:rPr>
              <a:t>(</a:t>
            </a: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Clr>
                <a:schemeClr val="accent1"/>
              </a:buClr>
              <a:buNone/>
            </a:pPr>
            <a:endParaRPr lang="de-DE" dirty="0"/>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428786" y="1353178"/>
            <a:ext cx="2983578" cy="400110"/>
          </a:xfrm>
          <a:prstGeom prst="rect">
            <a:avLst/>
          </a:prstGeom>
          <a:solidFill>
            <a:schemeClr val="bg1"/>
          </a:solidFill>
          <a:ln w="25400">
            <a:solidFill>
              <a:schemeClr val="tx2"/>
            </a:solidFill>
          </a:ln>
        </p:spPr>
        <p:txBody>
          <a:bodyPr wrap="square" rtlCol="0">
            <a:spAutoFit/>
          </a:bodyPr>
          <a:lstStyle/>
          <a:p>
            <a:pPr algn="ctr"/>
            <a:r>
              <a:rPr lang="de-DE" sz="2000" b="1" dirty="0">
                <a:latin typeface="Calibri" panose="020F0502020204030204" pitchFamily="34" charset="0"/>
              </a:rPr>
              <a:t>i</a:t>
            </a:r>
            <a:r>
              <a:rPr lang="de-DE" sz="2000" b="1" dirty="0" smtClean="0">
                <a:latin typeface="Calibri" panose="020F0502020204030204" pitchFamily="34" charset="0"/>
              </a:rPr>
              <a:t>ndividuelle Unterstützung</a:t>
            </a:r>
            <a:endParaRPr lang="de-DE" sz="2000" b="1" dirty="0">
              <a:latin typeface="Calibri" panose="020F0502020204030204" pitchFamily="34" charset="0"/>
            </a:endParaRPr>
          </a:p>
        </p:txBody>
      </p:sp>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840" y="3762452"/>
            <a:ext cx="3456384" cy="2330844"/>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08990" y="1126093"/>
            <a:ext cx="3583490" cy="2064222"/>
          </a:xfrm>
          <a:prstGeom prst="rect">
            <a:avLst/>
          </a:prstGeom>
        </p:spPr>
      </p:pic>
    </p:spTree>
    <p:extLst>
      <p:ext uri="{BB962C8B-B14F-4D97-AF65-F5344CB8AC3E}">
        <p14:creationId xmlns:p14="http://schemas.microsoft.com/office/powerpoint/2010/main" val="18394322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dissolve">
                                      <p:cBhvr>
                                        <p:cTn id="7" dur="500"/>
                                        <p:tgtEl>
                                          <p:spTgt spid="12">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2">
                                            <p:txEl>
                                              <p:pRg st="3" end="3"/>
                                            </p:txEl>
                                          </p:spTgt>
                                        </p:tgtEl>
                                        <p:attrNameLst>
                                          <p:attrName>style.visibility</p:attrName>
                                        </p:attrNameLst>
                                      </p:cBhvr>
                                      <p:to>
                                        <p:strVal val="visible"/>
                                      </p:to>
                                    </p:set>
                                    <p:animEffect transition="in" filter="dissolve">
                                      <p:cBhvr>
                                        <p:cTn id="10" dur="500"/>
                                        <p:tgtEl>
                                          <p:spTgt spid="12">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animEffect transition="in" filter="dissolve">
                                      <p:cBhvr>
                                        <p:cTn id="13" dur="500"/>
                                        <p:tgtEl>
                                          <p:spTgt spid="12">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a:xfrm>
            <a:off x="395536" y="1124744"/>
            <a:ext cx="8424936" cy="5400600"/>
          </a:xfrm>
        </p:spPr>
        <p:txBody>
          <a:bodyPr/>
          <a:lstStyle/>
          <a:p>
            <a:pPr marL="0" indent="0">
              <a:buNone/>
            </a:pPr>
            <a:endParaRPr lang="de-DE" dirty="0"/>
          </a:p>
          <a:p>
            <a:pPr marL="0" indent="0">
              <a:buNone/>
            </a:pPr>
            <a:endParaRPr lang="de-DE" dirty="0"/>
          </a:p>
          <a:p>
            <a:r>
              <a:rPr lang="de-DE" dirty="0" smtClean="0"/>
              <a:t>beim Beschreiben:</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dirty="0" smtClean="0"/>
          </a:p>
          <a:p>
            <a:pPr marL="0" indent="0" algn="r">
              <a:buNone/>
            </a:pPr>
            <a:r>
              <a:rPr lang="de-DE" sz="1600" b="1" i="1" dirty="0" smtClean="0">
                <a:solidFill>
                  <a:schemeClr val="tx2"/>
                </a:solidFill>
              </a:rPr>
              <a:t>Förderkommentar (Sprache): Götze und Hang, 2017</a:t>
            </a:r>
          </a:p>
          <a:p>
            <a:pPr marL="0" indent="0">
              <a:buNone/>
            </a:pPr>
            <a:endParaRPr lang="de-DE" dirty="0" smtClean="0">
              <a:solidFill>
                <a:schemeClr val="tx2"/>
              </a:solidFill>
            </a:endParaRPr>
          </a:p>
          <a:p>
            <a:pPr marL="457200" lvl="1" indent="0">
              <a:buNone/>
            </a:pPr>
            <a:endParaRPr lang="de-DE" dirty="0" smtClean="0"/>
          </a:p>
          <a:p>
            <a:pPr marL="0" indent="0">
              <a:buNone/>
            </a:pPr>
            <a:endParaRPr lang="de-DE" dirty="0"/>
          </a:p>
          <a:p>
            <a:pPr marL="0" indent="0">
              <a:buNone/>
            </a:pPr>
            <a:endParaRPr lang="de-DE" dirty="0" smtClean="0"/>
          </a:p>
          <a:p>
            <a:endParaRPr lang="de-DE" dirty="0"/>
          </a:p>
          <a:p>
            <a:pPr marL="0" indent="0" algn="r">
              <a:buNone/>
            </a:pPr>
            <a:endParaRPr lang="de-DE" sz="1800" kern="1200" dirty="0">
              <a:solidFill>
                <a:schemeClr val="tx2"/>
              </a:solidFill>
              <a:latin typeface="Calibri" panose="020F0502020204030204" pitchFamily="34" charset="0"/>
              <a:cs typeface="Calibri" panose="020F0502020204030204" pitchFamily="34" charset="0"/>
            </a:endParaRPr>
          </a:p>
          <a:p>
            <a:endParaRPr lang="de-DE" dirty="0" smtClean="0"/>
          </a:p>
          <a:p>
            <a:pPr marL="0" indent="0">
              <a:buNone/>
            </a:pPr>
            <a:endParaRPr lang="de-DE" dirty="0"/>
          </a:p>
        </p:txBody>
      </p:sp>
      <p:sp>
        <p:nvSpPr>
          <p:cNvPr id="9" name="Titel 5"/>
          <p:cNvSpPr>
            <a:spLocks noGrp="1"/>
          </p:cNvSpPr>
          <p:nvPr>
            <p:ph type="title"/>
          </p:nvPr>
        </p:nvSpPr>
        <p:spPr/>
        <p:txBody>
          <a:bodyPr>
            <a:normAutofit fontScale="90000"/>
          </a:bodyPr>
          <a:lstStyle/>
          <a:p>
            <a:r>
              <a:rPr lang="de-DE" dirty="0" smtClean="0"/>
              <a:t/>
            </a:r>
            <a:br>
              <a:rPr lang="de-DE" dirty="0" smtClean="0"/>
            </a:br>
            <a:r>
              <a:rPr lang="de-DE" dirty="0" smtClean="0"/>
              <a:t>2.2 Anzahlen erfassen</a:t>
            </a:r>
            <a:br>
              <a:rPr lang="de-DE" dirty="0" smtClean="0"/>
            </a:br>
            <a:endParaRPr lang="de-DE" dirty="0"/>
          </a:p>
        </p:txBody>
      </p:sp>
      <p:sp>
        <p:nvSpPr>
          <p:cNvPr id="11" name="Textfeld 10"/>
          <p:cNvSpPr txBox="1"/>
          <p:nvPr/>
        </p:nvSpPr>
        <p:spPr>
          <a:xfrm>
            <a:off x="436294" y="1353178"/>
            <a:ext cx="2983578" cy="400110"/>
          </a:xfrm>
          <a:prstGeom prst="rect">
            <a:avLst/>
          </a:prstGeom>
          <a:solidFill>
            <a:schemeClr val="bg1"/>
          </a:solidFill>
          <a:ln w="25400">
            <a:solidFill>
              <a:schemeClr val="tx2"/>
            </a:solidFill>
          </a:ln>
        </p:spPr>
        <p:txBody>
          <a:bodyPr wrap="square" rtlCol="0">
            <a:spAutoFit/>
          </a:bodyPr>
          <a:lstStyle/>
          <a:p>
            <a:pPr algn="ctr"/>
            <a:r>
              <a:rPr lang="de-DE" sz="2000" b="1" dirty="0">
                <a:latin typeface="Calibri" panose="020F0502020204030204" pitchFamily="34" charset="0"/>
              </a:rPr>
              <a:t>i</a:t>
            </a:r>
            <a:r>
              <a:rPr lang="de-DE" sz="2000" b="1" dirty="0" smtClean="0">
                <a:latin typeface="Calibri" panose="020F0502020204030204" pitchFamily="34" charset="0"/>
              </a:rPr>
              <a:t>ndividuelle Unterstützung</a:t>
            </a:r>
            <a:endParaRPr lang="de-DE" sz="2000" b="1" dirty="0">
              <a:latin typeface="Calibri" panose="020F0502020204030204" pitchFamily="34" charset="0"/>
            </a:endParaRPr>
          </a:p>
        </p:txBody>
      </p:sp>
      <p:graphicFrame>
        <p:nvGraphicFramePr>
          <p:cNvPr id="7" name="Tabelle 6"/>
          <p:cNvGraphicFramePr>
            <a:graphicFrameLocks noGrp="1"/>
          </p:cNvGraphicFramePr>
          <p:nvPr>
            <p:extLst>
              <p:ext uri="{D42A27DB-BD31-4B8C-83A1-F6EECF244321}">
                <p14:modId xmlns:p14="http://schemas.microsoft.com/office/powerpoint/2010/main" val="178136065"/>
              </p:ext>
            </p:extLst>
          </p:nvPr>
        </p:nvGraphicFramePr>
        <p:xfrm>
          <a:off x="443880" y="2387404"/>
          <a:ext cx="3408040" cy="1437640"/>
        </p:xfrm>
        <a:graphic>
          <a:graphicData uri="http://schemas.openxmlformats.org/drawingml/2006/table">
            <a:tbl>
              <a:tblPr firstRow="1" bandRow="1">
                <a:tableStyleId>{5C22544A-7EE6-4342-B048-85BDC9FD1C3A}</a:tableStyleId>
              </a:tblPr>
              <a:tblGrid>
                <a:gridCol w="3408040">
                  <a:extLst>
                    <a:ext uri="{9D8B030D-6E8A-4147-A177-3AD203B41FA5}">
                      <a16:colId xmlns:a16="http://schemas.microsoft.com/office/drawing/2014/main" xmlns="" val="20000"/>
                    </a:ext>
                  </a:extLst>
                </a:gridCol>
              </a:tblGrid>
              <a:tr h="370840">
                <a:tc>
                  <a:txBody>
                    <a:bodyPr/>
                    <a:lstStyle/>
                    <a:p>
                      <a:r>
                        <a:rPr lang="de-DE" sz="1600" dirty="0" smtClean="0">
                          <a:solidFill>
                            <a:schemeClr val="tx2"/>
                          </a:solidFill>
                          <a:latin typeface="Calibri" panose="020F0502020204030204" pitchFamily="34" charset="0"/>
                          <a:cs typeface="Calibri" panose="020F0502020204030204" pitchFamily="34" charset="0"/>
                        </a:rPr>
                        <a:t>SPRACHLICHE</a:t>
                      </a:r>
                      <a:r>
                        <a:rPr lang="de-DE" sz="1600" baseline="0" dirty="0" smtClean="0">
                          <a:solidFill>
                            <a:schemeClr val="tx2"/>
                          </a:solidFill>
                          <a:latin typeface="Calibri" panose="020F0502020204030204" pitchFamily="34" charset="0"/>
                          <a:cs typeface="Calibri" panose="020F0502020204030204" pitchFamily="34" charset="0"/>
                        </a:rPr>
                        <a:t> MITTEL</a:t>
                      </a:r>
                      <a:endParaRPr lang="de-DE" sz="1600" dirty="0">
                        <a:solidFill>
                          <a:schemeClr val="tx2"/>
                        </a:solidFill>
                        <a:latin typeface="Calibri" panose="020F0502020204030204" pitchFamily="34" charset="0"/>
                        <a:cs typeface="Calibri" panose="020F0502020204030204" pitchFamily="34" charset="0"/>
                      </a:endParaRPr>
                    </a:p>
                  </a:txBody>
                  <a:tcPr>
                    <a:solidFill>
                      <a:schemeClr val="accent1">
                        <a:lumMod val="20000"/>
                        <a:lumOff val="80000"/>
                      </a:schemeClr>
                    </a:solidFill>
                  </a:tcPr>
                </a:tc>
                <a:extLst>
                  <a:ext uri="{0D108BD9-81ED-4DB2-BD59-A6C34878D82A}">
                    <a16:rowId xmlns:a16="http://schemas.microsoft.com/office/drawing/2014/main" xmlns="" val="10000"/>
                  </a:ext>
                </a:extLst>
              </a:tr>
              <a:tr h="370840">
                <a:tc>
                  <a:txBody>
                    <a:bodyPr/>
                    <a:lstStyle/>
                    <a:p>
                      <a:r>
                        <a:rPr lang="de-DE" sz="1600" b="1" i="1" dirty="0" smtClean="0">
                          <a:solidFill>
                            <a:schemeClr val="tx2"/>
                          </a:solidFill>
                          <a:latin typeface="Calibri" panose="020F0502020204030204" pitchFamily="34" charset="0"/>
                          <a:cs typeface="Calibri" panose="020F0502020204030204" pitchFamily="34" charset="0"/>
                        </a:rPr>
                        <a:t>Zentrale Fachbegriffe und Redemittel:</a:t>
                      </a:r>
                    </a:p>
                    <a:p>
                      <a:pPr marL="285750" indent="-285750">
                        <a:buFont typeface="Symbol" panose="05050102010706020507" pitchFamily="18" charset="2"/>
                        <a:buChar char="-"/>
                      </a:pPr>
                      <a:r>
                        <a:rPr lang="de-DE" sz="1600" i="0" dirty="0" smtClean="0">
                          <a:solidFill>
                            <a:schemeClr val="tx2"/>
                          </a:solidFill>
                          <a:latin typeface="Calibri" panose="020F0502020204030204" pitchFamily="34" charset="0"/>
                          <a:cs typeface="Calibri" panose="020F0502020204030204" pitchFamily="34" charset="0"/>
                        </a:rPr>
                        <a:t>rechts, links</a:t>
                      </a:r>
                    </a:p>
                    <a:p>
                      <a:pPr marL="285750" indent="-285750">
                        <a:buFont typeface="Symbol" panose="05050102010706020507" pitchFamily="18" charset="2"/>
                        <a:buChar char="-"/>
                      </a:pPr>
                      <a:r>
                        <a:rPr lang="de-DE" sz="1600" i="0" dirty="0" smtClean="0">
                          <a:solidFill>
                            <a:schemeClr val="tx2"/>
                          </a:solidFill>
                          <a:latin typeface="Calibri" panose="020F0502020204030204" pitchFamily="34" charset="0"/>
                          <a:cs typeface="Calibri" panose="020F0502020204030204" pitchFamily="34" charset="0"/>
                        </a:rPr>
                        <a:t>oben, unten</a:t>
                      </a:r>
                    </a:p>
                    <a:p>
                      <a:pPr marL="285750" indent="-285750">
                        <a:buFont typeface="Symbol" panose="05050102010706020507" pitchFamily="18" charset="2"/>
                        <a:buChar char="-"/>
                      </a:pPr>
                      <a:r>
                        <a:rPr lang="de-DE" sz="1600" i="0" dirty="0" smtClean="0">
                          <a:solidFill>
                            <a:schemeClr val="tx2"/>
                          </a:solidFill>
                          <a:latin typeface="Calibri" panose="020F0502020204030204" pitchFamily="34" charset="0"/>
                          <a:cs typeface="Calibri" panose="020F0502020204030204" pitchFamily="34" charset="0"/>
                        </a:rPr>
                        <a:t>in der Mitte</a:t>
                      </a:r>
                      <a:endParaRPr lang="de-DE" sz="1600" i="0" dirty="0">
                        <a:solidFill>
                          <a:schemeClr val="tx2"/>
                        </a:solidFill>
                        <a:latin typeface="Calibri" panose="020F0502020204030204" pitchFamily="34" charset="0"/>
                        <a:cs typeface="Calibri" panose="020F0502020204030204" pitchFamily="34" charset="0"/>
                      </a:endParaRPr>
                    </a:p>
                  </a:txBody>
                  <a:tcPr>
                    <a:solidFill>
                      <a:schemeClr val="accent1">
                        <a:lumMod val="20000"/>
                        <a:lumOff val="80000"/>
                      </a:schemeClr>
                    </a:solidFill>
                  </a:tcPr>
                </a:tc>
                <a:extLst>
                  <a:ext uri="{0D108BD9-81ED-4DB2-BD59-A6C34878D82A}">
                    <a16:rowId xmlns:a16="http://schemas.microsoft.com/office/drawing/2014/main" xmlns="" val="10001"/>
                  </a:ext>
                </a:extLst>
              </a:tr>
            </a:tbl>
          </a:graphicData>
        </a:graphic>
      </p:graphicFrame>
      <p:graphicFrame>
        <p:nvGraphicFramePr>
          <p:cNvPr id="10" name="Tabelle 9"/>
          <p:cNvGraphicFramePr>
            <a:graphicFrameLocks noGrp="1"/>
          </p:cNvGraphicFramePr>
          <p:nvPr>
            <p:extLst>
              <p:ext uri="{D42A27DB-BD31-4B8C-83A1-F6EECF244321}">
                <p14:modId xmlns:p14="http://schemas.microsoft.com/office/powerpoint/2010/main" val="419604894"/>
              </p:ext>
            </p:extLst>
          </p:nvPr>
        </p:nvGraphicFramePr>
        <p:xfrm>
          <a:off x="3964322" y="1268760"/>
          <a:ext cx="5000166" cy="3992880"/>
        </p:xfrm>
        <a:graphic>
          <a:graphicData uri="http://schemas.openxmlformats.org/drawingml/2006/table">
            <a:tbl>
              <a:tblPr firstRow="1" bandRow="1">
                <a:tableStyleId>{5940675A-B579-460E-94D1-54222C63F5DA}</a:tableStyleId>
              </a:tblPr>
              <a:tblGrid>
                <a:gridCol w="5000166">
                  <a:extLst>
                    <a:ext uri="{9D8B030D-6E8A-4147-A177-3AD203B41FA5}">
                      <a16:colId xmlns:a16="http://schemas.microsoft.com/office/drawing/2014/main" xmlns="" val="20000"/>
                    </a:ext>
                  </a:extLst>
                </a:gridCol>
              </a:tblGrid>
              <a:tr h="1512168">
                <a:tc>
                  <a:txBody>
                    <a:bodyPr/>
                    <a:lstStyle/>
                    <a:p>
                      <a:pPr algn="just"/>
                      <a:r>
                        <a:rPr lang="de-DE" sz="1600" b="1" i="1" dirty="0" smtClean="0">
                          <a:solidFill>
                            <a:schemeClr val="tx2"/>
                          </a:solidFill>
                          <a:latin typeface="Calibri" panose="020F0502020204030204" pitchFamily="34" charset="0"/>
                          <a:cs typeface="Calibri" panose="020F0502020204030204" pitchFamily="34" charset="0"/>
                        </a:rPr>
                        <a:t>Spiele</a:t>
                      </a:r>
                      <a:r>
                        <a:rPr lang="de-DE" sz="1600" b="1" i="1" baseline="0" dirty="0" smtClean="0">
                          <a:solidFill>
                            <a:schemeClr val="tx2"/>
                          </a:solidFill>
                          <a:latin typeface="Calibri" panose="020F0502020204030204" pitchFamily="34" charset="0"/>
                          <a:cs typeface="Calibri" panose="020F0502020204030204" pitchFamily="34" charset="0"/>
                        </a:rPr>
                        <a:t> und Übungen zur Festigung der Raumlagebegriffe:</a:t>
                      </a:r>
                    </a:p>
                    <a:p>
                      <a:pPr algn="just"/>
                      <a:r>
                        <a:rPr lang="de-DE" sz="1600" b="1" i="1" baseline="0" dirty="0" smtClean="0">
                          <a:solidFill>
                            <a:schemeClr val="tx1"/>
                          </a:solidFill>
                          <a:latin typeface="Calibri" panose="020F0502020204030204" pitchFamily="34" charset="0"/>
                          <a:cs typeface="Calibri" panose="020F0502020204030204" pitchFamily="34" charset="0"/>
                        </a:rPr>
                        <a:t>Musterrater</a:t>
                      </a:r>
                    </a:p>
                    <a:p>
                      <a:pPr marL="0" indent="0" algn="l">
                        <a:buFont typeface="Symbol" panose="05050102010706020507" pitchFamily="18" charset="2"/>
                        <a:buNone/>
                      </a:pPr>
                      <a:r>
                        <a:rPr lang="de-DE" sz="1600" baseline="0" dirty="0" smtClean="0">
                          <a:latin typeface="Calibri" panose="020F0502020204030204" pitchFamily="34" charset="0"/>
                          <a:cs typeface="Calibri" panose="020F0502020204030204" pitchFamily="34" charset="0"/>
                        </a:rPr>
                        <a:t>Material: verschiedene Zerlegungen der Würfelvier oder Würfelfünf in rote und blaue Plättchen</a:t>
                      </a:r>
                    </a:p>
                    <a:p>
                      <a:pPr marL="0" indent="0" algn="l">
                        <a:buFont typeface="Symbol" panose="05050102010706020507" pitchFamily="18" charset="2"/>
                        <a:buNone/>
                      </a:pPr>
                      <a:r>
                        <a:rPr lang="de-DE" sz="1600" baseline="0" dirty="0" smtClean="0">
                          <a:latin typeface="Calibri" panose="020F0502020204030204" pitchFamily="34" charset="0"/>
                          <a:cs typeface="Calibri" panose="020F0502020204030204" pitchFamily="34" charset="0"/>
                        </a:rPr>
                        <a:t>Sozialform: Plenum</a:t>
                      </a:r>
                      <a:br>
                        <a:rPr lang="de-DE" sz="1600" baseline="0" dirty="0" smtClean="0">
                          <a:latin typeface="Calibri" panose="020F0502020204030204" pitchFamily="34" charset="0"/>
                          <a:cs typeface="Calibri" panose="020F0502020204030204" pitchFamily="34" charset="0"/>
                        </a:rPr>
                      </a:br>
                      <a:endParaRPr lang="de-DE" sz="1600" baseline="0" dirty="0" smtClean="0">
                        <a:latin typeface="Calibri" panose="020F0502020204030204" pitchFamily="34" charset="0"/>
                        <a:cs typeface="Calibri" panose="020F0502020204030204" pitchFamily="34" charset="0"/>
                      </a:endParaRPr>
                    </a:p>
                    <a:p>
                      <a:pPr marL="285750" indent="-285750" algn="l">
                        <a:buFont typeface="Symbol" panose="05050102010706020507" pitchFamily="18" charset="2"/>
                        <a:buChar char="-"/>
                      </a:pPr>
                      <a:r>
                        <a:rPr lang="de-DE" sz="1600" baseline="0" dirty="0" smtClean="0">
                          <a:latin typeface="Calibri" panose="020F0502020204030204" pitchFamily="34" charset="0"/>
                          <a:cs typeface="Calibri" panose="020F0502020204030204" pitchFamily="34" charset="0"/>
                        </a:rPr>
                        <a:t>An die Tafel werden vier verschiedene Darstellungen der Würfelvier oder Würfelfünf gehängt.</a:t>
                      </a:r>
                    </a:p>
                    <a:p>
                      <a:pPr marL="285750" indent="-285750" algn="l">
                        <a:buFont typeface="Symbol" panose="05050102010706020507" pitchFamily="18" charset="2"/>
                        <a:buChar char="-"/>
                      </a:pPr>
                      <a:r>
                        <a:rPr lang="de-DE" sz="1600" baseline="0" dirty="0" smtClean="0">
                          <a:latin typeface="Calibri" panose="020F0502020204030204" pitchFamily="34" charset="0"/>
                          <a:cs typeface="Calibri" panose="020F0502020204030204" pitchFamily="34" charset="0"/>
                        </a:rPr>
                        <a:t>Die Lehrkraft (später auch ein Kind) versucht eines der Würfelbilder mit Worten zu beschreiben.</a:t>
                      </a:r>
                    </a:p>
                    <a:p>
                      <a:pPr marL="285750" indent="-285750" algn="l">
                        <a:buFont typeface="Symbol" panose="05050102010706020507" pitchFamily="18" charset="2"/>
                        <a:buChar char="-"/>
                      </a:pPr>
                      <a:r>
                        <a:rPr lang="de-DE" sz="1600" baseline="0" dirty="0" smtClean="0">
                          <a:latin typeface="Calibri" panose="020F0502020204030204" pitchFamily="34" charset="0"/>
                          <a:cs typeface="Calibri" panose="020F0502020204030204" pitchFamily="34" charset="0"/>
                        </a:rPr>
                        <a:t>Die übrigen Kinder versuchen herauszufinden welches Würfelbild beschrieben wurde.</a:t>
                      </a:r>
                    </a:p>
                    <a:p>
                      <a:pPr marL="285750" indent="-285750" algn="l">
                        <a:buFont typeface="Symbol" panose="05050102010706020507" pitchFamily="18" charset="2"/>
                        <a:buChar char="-"/>
                      </a:pPr>
                      <a:r>
                        <a:rPr lang="de-DE" sz="1600" baseline="0" dirty="0" smtClean="0">
                          <a:latin typeface="Calibri" panose="020F0502020204030204" pitchFamily="34" charset="0"/>
                          <a:cs typeface="Calibri" panose="020F0502020204030204" pitchFamily="34" charset="0"/>
                        </a:rPr>
                        <a:t>Begleitend kann die Lehrperson die Begriffe im Wortspeicher zeigen oder die Beschreibung nochmals paraphrasieren und dabei auf die Begriffe im Wortspeicher zeigen.</a:t>
                      </a:r>
                      <a:endParaRPr lang="de-DE" sz="1600" dirty="0">
                        <a:latin typeface="Calibri" panose="020F0502020204030204" pitchFamily="34" charset="0"/>
                        <a:cs typeface="Calibri" panose="020F0502020204030204"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3139038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rotWithShape="1">
          <a:blip r:embed="rId3">
            <a:extLst>
              <a:ext uri="{28A0092B-C50C-407E-A947-70E740481C1C}">
                <a14:useLocalDpi xmlns:a14="http://schemas.microsoft.com/office/drawing/2010/main" val="0"/>
              </a:ext>
            </a:extLst>
          </a:blip>
          <a:srcRect r="7032"/>
          <a:stretch/>
        </p:blipFill>
        <p:spPr>
          <a:xfrm>
            <a:off x="755576" y="1124744"/>
            <a:ext cx="8136000" cy="5245986"/>
          </a:xfrm>
          <a:prstGeom prst="rect">
            <a:avLst/>
          </a:prstGeom>
        </p:spPr>
      </p:pic>
      <p:sp>
        <p:nvSpPr>
          <p:cNvPr id="12" name="Inhaltsplatzhalter 11"/>
          <p:cNvSpPr>
            <a:spLocks noGrp="1"/>
          </p:cNvSpPr>
          <p:nvPr>
            <p:ph idx="1"/>
          </p:nvPr>
        </p:nvSpPr>
        <p:spPr/>
        <p:txBody>
          <a:bodyPr/>
          <a:lstStyle/>
          <a:p>
            <a:pPr marL="0" indent="0">
              <a:buClr>
                <a:schemeClr val="accent1"/>
              </a:buClr>
              <a:buNone/>
            </a:pPr>
            <a:endParaRPr lang="de-DE" dirty="0"/>
          </a:p>
          <a:p>
            <a:pPr marL="0" indent="0">
              <a:buClr>
                <a:schemeClr val="accent1"/>
              </a:buClr>
              <a:buNone/>
            </a:pPr>
            <a:endParaRPr lang="de-DE" dirty="0"/>
          </a:p>
          <a:p>
            <a:pPr>
              <a:buClr>
                <a:schemeClr val="accent1"/>
              </a:buClr>
            </a:pPr>
            <a:r>
              <a:rPr lang="de-DE" dirty="0" smtClean="0"/>
              <a:t>beim Verinnerlichen:</a:t>
            </a:r>
          </a:p>
          <a:p>
            <a:pPr lvl="1">
              <a:buClr>
                <a:schemeClr val="accent1"/>
              </a:buClr>
            </a:pPr>
            <a:r>
              <a:rPr lang="de-DE" sz="2000" dirty="0"/>
              <a:t>a</a:t>
            </a:r>
            <a:r>
              <a:rPr lang="de-DE" sz="2000" dirty="0" smtClean="0"/>
              <a:t>bdecken</a:t>
            </a:r>
          </a:p>
          <a:p>
            <a:pPr lvl="1">
              <a:buClr>
                <a:schemeClr val="accent1"/>
              </a:buClr>
            </a:pPr>
            <a:r>
              <a:rPr lang="de-DE" sz="2000" dirty="0" smtClean="0"/>
              <a:t>Ablösung von Material</a:t>
            </a:r>
          </a:p>
          <a:p>
            <a:pPr marL="457200" lvl="1" indent="0">
              <a:buClr>
                <a:schemeClr val="accent1"/>
              </a:buClr>
              <a:buNone/>
            </a:pPr>
            <a:endParaRPr lang="de-DE" dirty="0" smtClean="0"/>
          </a:p>
          <a:p>
            <a:pPr marL="0" indent="0">
              <a:buClr>
                <a:schemeClr val="accent1"/>
              </a:buClr>
              <a:buNone/>
            </a:pPr>
            <a:endParaRPr lang="de-DE" dirty="0"/>
          </a:p>
          <a:p>
            <a:pPr marL="0" indent="0">
              <a:buClr>
                <a:schemeClr val="accent1"/>
              </a:buClr>
              <a:buNone/>
            </a:pPr>
            <a:endParaRPr lang="de-DE" dirty="0" smtClean="0"/>
          </a:p>
          <a:p>
            <a:pPr>
              <a:buClr>
                <a:schemeClr val="accent1"/>
              </a:buClr>
            </a:pPr>
            <a:endParaRPr lang="de-DE" dirty="0"/>
          </a:p>
          <a:p>
            <a:pPr marL="0" indent="0" algn="r">
              <a:buClr>
                <a:schemeClr val="accent1"/>
              </a:buClr>
              <a:buNone/>
            </a:pPr>
            <a:endParaRPr lang="de-DE" sz="1600" b="1" i="1" dirty="0" smtClean="0">
              <a:solidFill>
                <a:schemeClr val="tx2"/>
              </a:solidFill>
            </a:endParaRPr>
          </a:p>
          <a:p>
            <a:pPr marL="0" indent="0" algn="r">
              <a:buClr>
                <a:schemeClr val="accent1"/>
              </a:buClr>
              <a:buNone/>
            </a:pPr>
            <a:endParaRPr lang="de-DE" sz="1600" b="1" i="1" dirty="0">
              <a:solidFill>
                <a:schemeClr val="tx2"/>
              </a:solidFill>
            </a:endParaRPr>
          </a:p>
          <a:p>
            <a:pPr marL="0" indent="0" algn="r">
              <a:buClr>
                <a:schemeClr val="accent1"/>
              </a:buClr>
              <a:buNone/>
            </a:pPr>
            <a:endParaRPr lang="de-DE" sz="1600" b="1" i="1" dirty="0" smtClean="0">
              <a:solidFill>
                <a:schemeClr val="tx2"/>
              </a:solidFill>
            </a:endParaRPr>
          </a:p>
          <a:p>
            <a:pPr marL="0" indent="0" algn="r">
              <a:buClr>
                <a:schemeClr val="accent1"/>
              </a:buClr>
              <a:buNone/>
            </a:pPr>
            <a:r>
              <a:rPr lang="de-DE" sz="1600" b="1" i="1" dirty="0" smtClean="0">
                <a:solidFill>
                  <a:schemeClr val="tx2"/>
                </a:solidFill>
              </a:rPr>
              <a:t>(vgl. Mathe inklusiv o.J.)</a:t>
            </a:r>
          </a:p>
          <a:p>
            <a:pPr>
              <a:buClr>
                <a:schemeClr val="accent1"/>
              </a:buClr>
            </a:pPr>
            <a:endParaRPr lang="de-DE" dirty="0"/>
          </a:p>
          <a:p>
            <a:pPr>
              <a:buClr>
                <a:schemeClr val="accent1"/>
              </a:buClr>
            </a:pPr>
            <a:endParaRPr lang="de-DE" dirty="0" smtClean="0"/>
          </a:p>
          <a:p>
            <a:pPr>
              <a:buClr>
                <a:schemeClr val="accent1"/>
              </a:buClr>
            </a:pPr>
            <a:endParaRPr lang="de-DE" dirty="0"/>
          </a:p>
          <a:p>
            <a:pPr marL="0" indent="0" algn="r">
              <a:buClr>
                <a:schemeClr val="accent1"/>
              </a:buClr>
              <a:buNone/>
            </a:pPr>
            <a:endParaRPr lang="de-DE" sz="1600" b="1" i="1" dirty="0" smtClean="0">
              <a:solidFill>
                <a:schemeClr val="tx2"/>
              </a:solidFill>
              <a:latin typeface="Calibri" panose="020F0502020204030204" pitchFamily="34" charset="0"/>
              <a:cs typeface="Calibri" panose="020F0502020204030204" pitchFamily="34" charset="0"/>
            </a:endParaRPr>
          </a:p>
          <a:p>
            <a:pPr marL="0" indent="0" algn="r">
              <a:buClr>
                <a:schemeClr val="accent1"/>
              </a:buClr>
              <a:buNone/>
            </a:pPr>
            <a:r>
              <a:rPr lang="de-DE" sz="1600" b="1" i="1" dirty="0" smtClean="0">
                <a:solidFill>
                  <a:schemeClr val="tx2"/>
                </a:solidFill>
                <a:latin typeface="Calibri" panose="020F0502020204030204" pitchFamily="34" charset="0"/>
                <a:cs typeface="Calibri" panose="020F0502020204030204" pitchFamily="34" charset="0"/>
              </a:rPr>
              <a:t>(</a:t>
            </a:r>
            <a:r>
              <a:rPr lang="de-DE" sz="1600" b="1" i="1" dirty="0">
                <a:solidFill>
                  <a:schemeClr val="tx2"/>
                </a:solidFill>
                <a:latin typeface="Calibri" panose="020F0502020204030204" pitchFamily="34" charset="0"/>
                <a:cs typeface="Calibri" panose="020F0502020204030204" pitchFamily="34" charset="0"/>
              </a:rPr>
              <a:t>vgl. Mathe inklusiv o.J.)</a:t>
            </a:r>
          </a:p>
          <a:p>
            <a:pPr marL="0" indent="0" algn="r">
              <a:buClr>
                <a:schemeClr val="accent1"/>
              </a:buClr>
              <a:buNone/>
            </a:pPr>
            <a:endParaRPr lang="de-DE" dirty="0"/>
          </a:p>
        </p:txBody>
      </p:sp>
      <p:sp>
        <p:nvSpPr>
          <p:cNvPr id="7"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436294" y="1353178"/>
            <a:ext cx="2983578" cy="400110"/>
          </a:xfrm>
          <a:prstGeom prst="rect">
            <a:avLst/>
          </a:prstGeom>
          <a:solidFill>
            <a:schemeClr val="bg1"/>
          </a:solidFill>
          <a:ln w="25400">
            <a:solidFill>
              <a:schemeClr val="tx2"/>
            </a:solidFill>
          </a:ln>
        </p:spPr>
        <p:txBody>
          <a:bodyPr wrap="square" rtlCol="0">
            <a:spAutoFit/>
          </a:bodyPr>
          <a:lstStyle/>
          <a:p>
            <a:pPr algn="ctr"/>
            <a:r>
              <a:rPr lang="de-DE" sz="2000" b="1" dirty="0">
                <a:latin typeface="Calibri" panose="020F0502020204030204" pitchFamily="34" charset="0"/>
              </a:rPr>
              <a:t>i</a:t>
            </a:r>
            <a:r>
              <a:rPr lang="de-DE" sz="2000" b="1" dirty="0" smtClean="0">
                <a:latin typeface="Calibri" panose="020F0502020204030204" pitchFamily="34" charset="0"/>
              </a:rPr>
              <a:t>ndividuelle Unterstützung</a:t>
            </a:r>
            <a:endParaRPr lang="de-DE" sz="2000" b="1" dirty="0">
              <a:latin typeface="Calibri" panose="020F0502020204030204" pitchFamily="34" charset="0"/>
            </a:endParaRPr>
          </a:p>
        </p:txBody>
      </p:sp>
      <p:sp>
        <p:nvSpPr>
          <p:cNvPr id="6" name="Textfeld 5"/>
          <p:cNvSpPr txBox="1"/>
          <p:nvPr/>
        </p:nvSpPr>
        <p:spPr>
          <a:xfrm>
            <a:off x="2000091" y="6279249"/>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2811588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Inhaltsplatzhalter 11"/>
          <p:cNvSpPr>
            <a:spLocks noGrp="1"/>
          </p:cNvSpPr>
          <p:nvPr>
            <p:ph idx="1"/>
          </p:nvPr>
        </p:nvSpPr>
        <p:spPr/>
        <p:txBody>
          <a:bodyPr/>
          <a:lstStyle/>
          <a:p>
            <a:pPr marL="0" indent="0">
              <a:buNone/>
            </a:pPr>
            <a:endParaRPr lang="de-DE" dirty="0"/>
          </a:p>
          <a:p>
            <a:pPr marL="0" indent="0">
              <a:buNone/>
            </a:pPr>
            <a:endParaRPr lang="de-DE" dirty="0"/>
          </a:p>
          <a:p>
            <a:r>
              <a:rPr lang="de-DE" dirty="0" smtClean="0"/>
              <a:t>beim Vertiefen und Automatisieren:</a:t>
            </a:r>
          </a:p>
          <a:p>
            <a:pPr lvl="1">
              <a:buClr>
                <a:schemeClr val="accent1"/>
              </a:buClr>
            </a:pPr>
            <a:r>
              <a:rPr lang="de-DE" sz="2000" dirty="0" smtClean="0"/>
              <a:t>7 auf einen Blick</a:t>
            </a:r>
          </a:p>
          <a:p>
            <a:pPr marL="457200" lvl="1" indent="0">
              <a:buNone/>
            </a:pPr>
            <a:endParaRPr lang="de-DE" dirty="0" smtClean="0"/>
          </a:p>
          <a:p>
            <a:pPr marL="0" indent="0">
              <a:buNone/>
            </a:pPr>
            <a:endParaRPr lang="de-DE" dirty="0"/>
          </a:p>
          <a:p>
            <a:pPr marL="0" indent="0">
              <a:buNone/>
            </a:pPr>
            <a:endParaRPr lang="de-DE" dirty="0" smtClean="0"/>
          </a:p>
          <a:p>
            <a:endParaRPr lang="de-DE" dirty="0"/>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r>
              <a:rPr lang="de-DE" sz="1600" b="1" i="1" dirty="0" smtClean="0">
                <a:solidFill>
                  <a:schemeClr val="tx2"/>
                </a:solidFill>
              </a:rPr>
              <a:t>(Wittmann und Müller, 2011)</a:t>
            </a:r>
          </a:p>
        </p:txBody>
      </p:sp>
      <p:sp>
        <p:nvSpPr>
          <p:cNvPr id="8" name="Titel 5"/>
          <p:cNvSpPr>
            <a:spLocks noGrp="1"/>
          </p:cNvSpPr>
          <p:nvPr>
            <p:ph type="title"/>
          </p:nvPr>
        </p:nvSpPr>
        <p:spPr/>
        <p:txBody>
          <a:bodyPr>
            <a:normAutofit fontScale="90000"/>
          </a:bodyPr>
          <a:lstStyle/>
          <a:p>
            <a:r>
              <a:rPr lang="de-DE" dirty="0" smtClean="0"/>
              <a:t/>
            </a:r>
            <a:br>
              <a:rPr lang="de-DE" dirty="0" smtClean="0"/>
            </a:br>
            <a:r>
              <a:rPr lang="de-DE" dirty="0" smtClean="0"/>
              <a:t>2.2 </a:t>
            </a:r>
            <a:r>
              <a:rPr lang="de-DE" smtClean="0"/>
              <a:t>Anzahlen erfassen</a:t>
            </a:r>
            <a:r>
              <a:rPr lang="de-DE" dirty="0" smtClean="0"/>
              <a:t/>
            </a:r>
            <a:br>
              <a:rPr lang="de-DE" dirty="0" smtClean="0"/>
            </a:br>
            <a:endParaRPr lang="de-DE" dirty="0"/>
          </a:p>
        </p:txBody>
      </p:sp>
      <p:sp>
        <p:nvSpPr>
          <p:cNvPr id="11" name="Textfeld 10"/>
          <p:cNvSpPr txBox="1"/>
          <p:nvPr/>
        </p:nvSpPr>
        <p:spPr>
          <a:xfrm>
            <a:off x="436294" y="1353178"/>
            <a:ext cx="2983578" cy="400110"/>
          </a:xfrm>
          <a:prstGeom prst="rect">
            <a:avLst/>
          </a:prstGeom>
          <a:solidFill>
            <a:schemeClr val="bg1"/>
          </a:solidFill>
          <a:ln w="25400">
            <a:solidFill>
              <a:schemeClr val="tx2"/>
            </a:solidFill>
          </a:ln>
        </p:spPr>
        <p:txBody>
          <a:bodyPr wrap="square" rtlCol="0">
            <a:spAutoFit/>
          </a:bodyPr>
          <a:lstStyle/>
          <a:p>
            <a:pPr algn="ctr"/>
            <a:r>
              <a:rPr lang="de-DE" sz="2000" b="1" dirty="0">
                <a:latin typeface="Calibri" panose="020F0502020204030204" pitchFamily="34" charset="0"/>
              </a:rPr>
              <a:t>i</a:t>
            </a:r>
            <a:r>
              <a:rPr lang="de-DE" sz="2000" b="1" dirty="0" smtClean="0">
                <a:latin typeface="Calibri" panose="020F0502020204030204" pitchFamily="34" charset="0"/>
              </a:rPr>
              <a:t>ndividuelle Unterstützung</a:t>
            </a:r>
            <a:endParaRPr lang="de-DE" sz="2000" b="1" dirty="0">
              <a:latin typeface="Calibri" panose="020F0502020204030204" pitchFamily="34" charset="0"/>
            </a:endParaRPr>
          </a:p>
        </p:txBody>
      </p:sp>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2852936"/>
            <a:ext cx="6597337" cy="3168351"/>
          </a:xfrm>
          <a:prstGeom prst="rect">
            <a:avLst/>
          </a:prstGeom>
        </p:spPr>
      </p:pic>
      <p:sp>
        <p:nvSpPr>
          <p:cNvPr id="9" name="Textfeld 8"/>
          <p:cNvSpPr txBox="1"/>
          <p:nvPr/>
        </p:nvSpPr>
        <p:spPr>
          <a:xfrm>
            <a:off x="4571376" y="5929806"/>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34361319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180528" y="996746"/>
            <a:ext cx="9324528" cy="4448478"/>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2" name="Inhaltsplatzhalter 11"/>
          <p:cNvSpPr>
            <a:spLocks noGrp="1"/>
          </p:cNvSpPr>
          <p:nvPr>
            <p:ph idx="1"/>
          </p:nvPr>
        </p:nvSpPr>
        <p:spPr>
          <a:xfrm>
            <a:off x="323528" y="1124745"/>
            <a:ext cx="8424936" cy="3691082"/>
          </a:xfrm>
        </p:spPr>
        <p:txBody>
          <a:bodyPr/>
          <a:lstStyle/>
          <a:p>
            <a:pPr marL="56250" indent="0">
              <a:buNone/>
            </a:pPr>
            <a:r>
              <a:rPr lang="de-DE" b="1" dirty="0" smtClean="0"/>
              <a:t>Fortsetzung auf dem 10er- und dem 20er-Feld:</a:t>
            </a:r>
          </a:p>
          <a:p>
            <a:pPr marL="0" indent="0">
              <a:buNone/>
            </a:pPr>
            <a:endParaRPr lang="de-DE" dirty="0"/>
          </a:p>
          <a:p>
            <a:pPr marL="0" indent="0">
              <a:buNone/>
            </a:pPr>
            <a:endParaRPr lang="de-DE" dirty="0" smtClean="0"/>
          </a:p>
          <a:p>
            <a:endParaRPr lang="de-DE" dirty="0"/>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endParaRPr lang="de-DE" sz="1600" b="1" i="1" dirty="0">
              <a:solidFill>
                <a:schemeClr val="tx2"/>
              </a:solidFill>
            </a:endParaRPr>
          </a:p>
          <a:p>
            <a:pPr marL="0" indent="0" algn="r">
              <a:buNone/>
            </a:pPr>
            <a:endParaRPr lang="de-DE" sz="1600" b="1" i="1" dirty="0" smtClean="0">
              <a:solidFill>
                <a:schemeClr val="tx2"/>
              </a:solidFill>
            </a:endParaRPr>
          </a:p>
          <a:p>
            <a:pPr marL="0" indent="0" algn="r">
              <a:buNone/>
            </a:pPr>
            <a:r>
              <a:rPr lang="de-DE" sz="1600" b="1" i="1" dirty="0" smtClean="0">
                <a:solidFill>
                  <a:schemeClr val="tx2"/>
                </a:solidFill>
              </a:rPr>
              <a:t>        Zahlenbuch 1 (Nührenbörger und Schwarzkopf, 2017 </a:t>
            </a:r>
            <a:br>
              <a:rPr lang="de-DE" sz="1600" b="1" i="1" dirty="0" smtClean="0">
                <a:solidFill>
                  <a:schemeClr val="tx2"/>
                </a:solidFill>
              </a:rPr>
            </a:br>
            <a:r>
              <a:rPr lang="de-DE" sz="1600" b="1" i="1" dirty="0" smtClean="0">
                <a:solidFill>
                  <a:schemeClr val="tx2"/>
                </a:solidFill>
              </a:rPr>
              <a:t>S. 18 und 22)</a:t>
            </a:r>
            <a:endParaRPr lang="de-DE" sz="1600" b="1" i="1" dirty="0">
              <a:solidFill>
                <a:schemeClr val="tx2"/>
              </a:solidFill>
            </a:endParaRPr>
          </a:p>
          <a:p>
            <a:pPr marL="0" indent="0" algn="r">
              <a:buNone/>
            </a:pPr>
            <a:endParaRPr lang="de-DE" sz="1600" b="1" i="1" dirty="0">
              <a:solidFill>
                <a:schemeClr val="tx2"/>
              </a:solidFill>
            </a:endParaRPr>
          </a:p>
        </p:txBody>
      </p:sp>
      <p:sp>
        <p:nvSpPr>
          <p:cNvPr id="15" name="Titel 5"/>
          <p:cNvSpPr>
            <a:spLocks noGrp="1"/>
          </p:cNvSpPr>
          <p:nvPr>
            <p:ph type="title"/>
          </p:nvPr>
        </p:nvSpPr>
        <p:spPr/>
        <p:txBody>
          <a:bodyPr>
            <a:normAutofit fontScale="90000"/>
          </a:bodyPr>
          <a:lstStyle/>
          <a:p>
            <a:r>
              <a:rPr lang="de-DE" dirty="0" smtClean="0"/>
              <a:t/>
            </a:r>
            <a:br>
              <a:rPr lang="de-DE" dirty="0" smtClean="0"/>
            </a:br>
            <a:r>
              <a:rPr lang="de-DE" dirty="0" smtClean="0"/>
              <a:t>2.2 Anzahlen erfassen</a:t>
            </a:r>
            <a:br>
              <a:rPr lang="de-DE" dirty="0" smtClean="0"/>
            </a:br>
            <a:endParaRPr lang="de-DE" dirty="0"/>
          </a:p>
        </p:txBody>
      </p:sp>
      <p:sp>
        <p:nvSpPr>
          <p:cNvPr id="6" name="Textfeld 5"/>
          <p:cNvSpPr txBox="1"/>
          <p:nvPr/>
        </p:nvSpPr>
        <p:spPr>
          <a:xfrm>
            <a:off x="7852036" y="6156930"/>
            <a:ext cx="1324244" cy="584775"/>
          </a:xfrm>
          <a:prstGeom prst="rect">
            <a:avLst/>
          </a:prstGeom>
          <a:noFill/>
        </p:spPr>
        <p:txBody>
          <a:bodyPr wrap="square" rtlCol="0">
            <a:spAutoFit/>
          </a:bodyPr>
          <a:lstStyle/>
          <a:p>
            <a:r>
              <a:rPr lang="de-DE" sz="1600" b="1" dirty="0" smtClean="0">
                <a:solidFill>
                  <a:schemeClr val="accent1"/>
                </a:solidFill>
                <a:latin typeface="Calibri" panose="020F0502020204030204" pitchFamily="34" charset="0"/>
              </a:rPr>
              <a:t>Muster legen im 10er-Feld</a:t>
            </a:r>
            <a:endParaRPr lang="de-DE" sz="1600" b="1" dirty="0">
              <a:solidFill>
                <a:schemeClr val="accent1"/>
              </a:solidFill>
              <a:latin typeface="Calibri" panose="020F0502020204030204" pitchFamily="34" charset="0"/>
            </a:endParaRPr>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51636" y="6093296"/>
            <a:ext cx="3600400" cy="712041"/>
          </a:xfrm>
          <a:prstGeom prst="rect">
            <a:avLst/>
          </a:prstGeom>
        </p:spPr>
      </p:pic>
      <p:pic>
        <p:nvPicPr>
          <p:cNvPr id="9" name="pasted-image.pdf"/>
          <p:cNvPicPr>
            <a:picLocks noChangeAspect="1"/>
          </p:cNvPicPr>
          <p:nvPr/>
        </p:nvPicPr>
        <p:blipFill>
          <a:blip r:embed="rId4">
            <a:extLst/>
          </a:blip>
          <a:stretch>
            <a:fillRect/>
          </a:stretch>
        </p:blipFill>
        <p:spPr>
          <a:xfrm>
            <a:off x="457225" y="1412944"/>
            <a:ext cx="3312368" cy="2204652"/>
          </a:xfrm>
          <a:prstGeom prst="rect">
            <a:avLst/>
          </a:prstGeom>
          <a:ln w="12700">
            <a:miter lim="400000"/>
          </a:ln>
        </p:spPr>
      </p:pic>
      <p:pic>
        <p:nvPicPr>
          <p:cNvPr id="10" name="pasted-image.pdf"/>
          <p:cNvPicPr>
            <a:picLocks noChangeAspect="1"/>
          </p:cNvPicPr>
          <p:nvPr/>
        </p:nvPicPr>
        <p:blipFill>
          <a:blip r:embed="rId5">
            <a:extLst/>
          </a:blip>
          <a:srcRect l="8503" t="25794" r="1841"/>
          <a:stretch>
            <a:fillRect/>
          </a:stretch>
        </p:blipFill>
        <p:spPr>
          <a:xfrm>
            <a:off x="35496" y="3573016"/>
            <a:ext cx="4532733" cy="1878340"/>
          </a:xfrm>
          <a:prstGeom prst="rect">
            <a:avLst/>
          </a:prstGeom>
          <a:ln w="12700">
            <a:miter lim="400000"/>
          </a:ln>
        </p:spPr>
      </p:pic>
      <p:pic>
        <p:nvPicPr>
          <p:cNvPr id="11" name="pasted-image.pdf"/>
          <p:cNvPicPr>
            <a:picLocks noChangeAspect="1"/>
          </p:cNvPicPr>
          <p:nvPr/>
        </p:nvPicPr>
        <p:blipFill>
          <a:blip r:embed="rId6">
            <a:extLst/>
          </a:blip>
          <a:stretch>
            <a:fillRect/>
          </a:stretch>
        </p:blipFill>
        <p:spPr>
          <a:xfrm>
            <a:off x="4644008" y="2573298"/>
            <a:ext cx="4572214" cy="1987098"/>
          </a:xfrm>
          <a:prstGeom prst="rect">
            <a:avLst/>
          </a:prstGeom>
          <a:ln w="12700">
            <a:miter lim="400000"/>
          </a:ln>
        </p:spPr>
      </p:pic>
      <p:sp>
        <p:nvSpPr>
          <p:cNvPr id="13" name="Inhaltsplatzhalter 11"/>
          <p:cNvSpPr txBox="1">
            <a:spLocks/>
          </p:cNvSpPr>
          <p:nvPr/>
        </p:nvSpPr>
        <p:spPr bwMode="auto">
          <a:xfrm>
            <a:off x="1763688" y="6282273"/>
            <a:ext cx="2608162" cy="575727"/>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a:lstStyle>
          <a:p>
            <a:pPr marL="0" indent="0">
              <a:buClr>
                <a:schemeClr val="accent1"/>
              </a:buClr>
              <a:buNone/>
            </a:pPr>
            <a:r>
              <a:rPr lang="de-DE" kern="0" dirty="0" smtClean="0"/>
              <a:t>Beispiele </a:t>
            </a:r>
            <a:r>
              <a:rPr lang="de-DE" kern="0" smtClean="0"/>
              <a:t>auch unter</a:t>
            </a:r>
            <a:endParaRPr lang="de-DE" kern="0" dirty="0" smtClean="0"/>
          </a:p>
        </p:txBody>
      </p:sp>
      <p:sp>
        <p:nvSpPr>
          <p:cNvPr id="16" name="Textfeld 15"/>
          <p:cNvSpPr txBox="1"/>
          <p:nvPr/>
        </p:nvSpPr>
        <p:spPr>
          <a:xfrm>
            <a:off x="6966413" y="4489375"/>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
        <p:nvSpPr>
          <p:cNvPr id="17" name="Textfeld 16"/>
          <p:cNvSpPr txBox="1"/>
          <p:nvPr/>
        </p:nvSpPr>
        <p:spPr>
          <a:xfrm>
            <a:off x="1731030" y="3429000"/>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
        <p:nvSpPr>
          <p:cNvPr id="18" name="Textfeld 17"/>
          <p:cNvSpPr txBox="1"/>
          <p:nvPr/>
        </p:nvSpPr>
        <p:spPr>
          <a:xfrm>
            <a:off x="2051720" y="5395161"/>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16207385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0" indent="0">
              <a:buNone/>
            </a:pPr>
            <a:r>
              <a:rPr lang="de-DE" sz="2400" b="1" dirty="0" smtClean="0"/>
              <a:t>Fazit:</a:t>
            </a:r>
            <a:endParaRPr lang="de-DE" i="1" dirty="0"/>
          </a:p>
          <a:p>
            <a:r>
              <a:rPr lang="de-DE" i="1" dirty="0" smtClean="0"/>
              <a:t>Beziehungen zwischen </a:t>
            </a:r>
            <a:r>
              <a:rPr lang="de-DE" b="1" i="1" dirty="0" smtClean="0">
                <a:solidFill>
                  <a:schemeClr val="tx2"/>
                </a:solidFill>
              </a:rPr>
              <a:t>verschiedenen Darstellungsformen</a:t>
            </a:r>
            <a:r>
              <a:rPr lang="de-DE" i="1" dirty="0" smtClean="0"/>
              <a:t> </a:t>
            </a:r>
            <a:endParaRPr lang="de-DE" i="1" dirty="0"/>
          </a:p>
          <a:p>
            <a:pPr marL="0" indent="0">
              <a:buNone/>
            </a:pPr>
            <a:r>
              <a:rPr lang="de-DE" i="1" dirty="0"/>
              <a:t> </a:t>
            </a:r>
            <a:r>
              <a:rPr lang="de-DE" i="1" dirty="0" smtClean="0"/>
              <a:t>     anregen</a:t>
            </a:r>
          </a:p>
          <a:p>
            <a:endParaRPr lang="de-DE" i="1" dirty="0"/>
          </a:p>
          <a:p>
            <a:r>
              <a:rPr lang="de-DE" i="1" dirty="0"/>
              <a:t>f</a:t>
            </a:r>
            <a:r>
              <a:rPr lang="de-DE" i="1" dirty="0" smtClean="0"/>
              <a:t>lexible </a:t>
            </a:r>
            <a:r>
              <a:rPr lang="de-DE" b="1" i="1" dirty="0" smtClean="0">
                <a:solidFill>
                  <a:schemeClr val="tx2"/>
                </a:solidFill>
              </a:rPr>
              <a:t>Deutungen</a:t>
            </a:r>
            <a:r>
              <a:rPr lang="de-DE" i="1" dirty="0" smtClean="0"/>
              <a:t> von Zahldarstellungen </a:t>
            </a:r>
            <a:r>
              <a:rPr lang="de-DE" b="1" i="1" dirty="0" smtClean="0">
                <a:solidFill>
                  <a:schemeClr val="tx2"/>
                </a:solidFill>
              </a:rPr>
              <a:t>thematisieren</a:t>
            </a:r>
          </a:p>
          <a:p>
            <a:endParaRPr lang="de-DE" i="1" dirty="0"/>
          </a:p>
          <a:p>
            <a:r>
              <a:rPr lang="de-DE" i="1" dirty="0" smtClean="0"/>
              <a:t>(Quasi-)simultane </a:t>
            </a:r>
            <a:r>
              <a:rPr lang="de-DE" b="1" i="1" dirty="0" smtClean="0">
                <a:solidFill>
                  <a:schemeClr val="tx2"/>
                </a:solidFill>
              </a:rPr>
              <a:t>Anzahlerfassung</a:t>
            </a:r>
            <a:r>
              <a:rPr lang="de-DE" i="1" dirty="0" smtClean="0"/>
              <a:t> als Lernziel für </a:t>
            </a:r>
          </a:p>
          <a:p>
            <a:pPr marL="0" indent="0">
              <a:buNone/>
            </a:pPr>
            <a:r>
              <a:rPr lang="de-DE" i="1" dirty="0"/>
              <a:t> </a:t>
            </a:r>
            <a:r>
              <a:rPr lang="de-DE" i="1" dirty="0" smtClean="0"/>
              <a:t>     alle Kinder: Lernprozesse im inklusiven Unterricht</a:t>
            </a:r>
          </a:p>
          <a:p>
            <a:pPr marL="0" indent="0">
              <a:buNone/>
            </a:pPr>
            <a:r>
              <a:rPr lang="de-DE" i="1" dirty="0"/>
              <a:t> </a:t>
            </a:r>
            <a:r>
              <a:rPr lang="de-DE" i="1" dirty="0" smtClean="0"/>
              <a:t>     anregen.</a:t>
            </a:r>
            <a:endParaRPr lang="de-DE" i="1" dirty="0"/>
          </a:p>
        </p:txBody>
      </p:sp>
      <p:sp>
        <p:nvSpPr>
          <p:cNvPr id="3" name="Titel 2"/>
          <p:cNvSpPr>
            <a:spLocks noGrp="1"/>
          </p:cNvSpPr>
          <p:nvPr>
            <p:ph type="title"/>
          </p:nvPr>
        </p:nvSpPr>
        <p:spPr/>
        <p:txBody>
          <a:bodyPr>
            <a:normAutofit fontScale="90000"/>
          </a:bodyPr>
          <a:lstStyle/>
          <a:p>
            <a:r>
              <a:rPr lang="de-DE" dirty="0" smtClean="0"/>
              <a:t>2 Anzahlen darstellen und erfassen</a:t>
            </a:r>
            <a:endParaRPr lang="de-DE" dirty="0"/>
          </a:p>
        </p:txBody>
      </p:sp>
      <p:grpSp>
        <p:nvGrpSpPr>
          <p:cNvPr id="7" name="Group 1364"/>
          <p:cNvGrpSpPr/>
          <p:nvPr/>
        </p:nvGrpSpPr>
        <p:grpSpPr>
          <a:xfrm>
            <a:off x="6804248" y="3140968"/>
            <a:ext cx="1711534" cy="871957"/>
            <a:chOff x="0" y="-23616"/>
            <a:chExt cx="2969832" cy="1560996"/>
          </a:xfrm>
        </p:grpSpPr>
        <p:pic>
          <p:nvPicPr>
            <p:cNvPr id="8" name="pasted-image.pdf"/>
            <p:cNvPicPr>
              <a:picLocks noChangeAspect="1"/>
            </p:cNvPicPr>
            <p:nvPr/>
          </p:nvPicPr>
          <p:blipFill>
            <a:blip r:embed="rId3">
              <a:extLst/>
            </a:blip>
            <a:stretch>
              <a:fillRect/>
            </a:stretch>
          </p:blipFill>
          <p:spPr>
            <a:xfrm>
              <a:off x="0" y="896408"/>
              <a:ext cx="2969833" cy="640972"/>
            </a:xfrm>
            <a:prstGeom prst="rect">
              <a:avLst/>
            </a:prstGeom>
            <a:ln w="12700" cap="flat">
              <a:noFill/>
              <a:miter lim="400000"/>
            </a:ln>
            <a:effectLst/>
          </p:spPr>
        </p:pic>
        <p:pic>
          <p:nvPicPr>
            <p:cNvPr id="9" name="pasted-image.pdf"/>
            <p:cNvPicPr>
              <a:picLocks noChangeAspect="1"/>
            </p:cNvPicPr>
            <p:nvPr/>
          </p:nvPicPr>
          <p:blipFill>
            <a:blip r:embed="rId4">
              <a:extLst/>
            </a:blip>
            <a:stretch>
              <a:fillRect/>
            </a:stretch>
          </p:blipFill>
          <p:spPr>
            <a:xfrm>
              <a:off x="61091" y="-23617"/>
              <a:ext cx="2847651" cy="711913"/>
            </a:xfrm>
            <a:prstGeom prst="rect">
              <a:avLst/>
            </a:prstGeom>
            <a:ln w="12700" cap="flat">
              <a:noFill/>
              <a:miter lim="400000"/>
            </a:ln>
            <a:effectLst/>
          </p:spPr>
        </p:pic>
      </p:grpSp>
      <p:pic>
        <p:nvPicPr>
          <p:cNvPr id="10" name="pasted-image.tiff"/>
          <p:cNvPicPr>
            <a:picLocks noChangeAspect="1"/>
          </p:cNvPicPr>
          <p:nvPr/>
        </p:nvPicPr>
        <p:blipFill>
          <a:blip r:embed="rId5">
            <a:extLst/>
          </a:blip>
          <a:stretch>
            <a:fillRect/>
          </a:stretch>
        </p:blipFill>
        <p:spPr>
          <a:xfrm>
            <a:off x="6299783" y="4221088"/>
            <a:ext cx="2375548" cy="1591617"/>
          </a:xfrm>
          <a:prstGeom prst="rect">
            <a:avLst/>
          </a:prstGeom>
          <a:ln w="12700" cap="flat">
            <a:noFill/>
            <a:miter lim="400000"/>
          </a:ln>
          <a:effectLst/>
        </p:spPr>
      </p:pic>
      <p:pic>
        <p:nvPicPr>
          <p:cNvPr id="4" name="Bild 3"/>
          <p:cNvPicPr>
            <a:picLocks noChangeAspect="1"/>
          </p:cNvPicPr>
          <p:nvPr/>
        </p:nvPicPr>
        <p:blipFill>
          <a:blip r:embed="rId6"/>
          <a:stretch>
            <a:fillRect/>
          </a:stretch>
        </p:blipFill>
        <p:spPr>
          <a:xfrm>
            <a:off x="6948264" y="819258"/>
            <a:ext cx="1913323" cy="1778000"/>
          </a:xfrm>
          <a:prstGeom prst="rect">
            <a:avLst/>
          </a:prstGeom>
        </p:spPr>
      </p:pic>
    </p:spTree>
    <p:extLst>
      <p:ext uri="{BB962C8B-B14F-4D97-AF65-F5344CB8AC3E}">
        <p14:creationId xmlns:p14="http://schemas.microsoft.com/office/powerpoint/2010/main" val="3484123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
                                            <p:txEl>
                                              <p:pRg st="7" end="7"/>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
                                            <p:txEl>
                                              <p:pRg st="8" end="8"/>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540568" y="2528899"/>
            <a:ext cx="6192688"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Font typeface="Arial" panose="020B0604020202020204" pitchFamily="34" charset="0"/>
              <a:buAutoNum type="arabicPeriod"/>
            </a:pPr>
            <a:r>
              <a:rPr lang="de-DE" dirty="0" smtClean="0"/>
              <a:t>Zahlaspekte</a:t>
            </a:r>
          </a:p>
          <a:p>
            <a:pPr marL="514350" indent="-514350">
              <a:buClr>
                <a:srgbClr val="327A86"/>
              </a:buClr>
              <a:buFont typeface="Arial" panose="020B0604020202020204" pitchFamily="34" charset="0"/>
              <a:buAutoNum type="arabicPeriod"/>
            </a:pPr>
            <a:r>
              <a:rPr lang="de-DE" dirty="0" smtClean="0"/>
              <a:t>Anzahlen darstellen und erfassen</a:t>
            </a:r>
            <a:endParaRPr lang="de-DE" dirty="0" smtClean="0">
              <a:solidFill>
                <a:srgbClr val="327A86"/>
              </a:solidFill>
            </a:endParaRPr>
          </a:p>
          <a:p>
            <a:pPr marL="514350" indent="-514350">
              <a:buClr>
                <a:srgbClr val="327A86"/>
              </a:buClr>
              <a:buAutoNum type="arabicPeriod"/>
            </a:pPr>
            <a:r>
              <a:rPr lang="de-DE" dirty="0" smtClean="0">
                <a:solidFill>
                  <a:srgbClr val="327A86"/>
                </a:solidFill>
              </a:rPr>
              <a:t>Diskussion</a:t>
            </a:r>
            <a:endParaRPr lang="de-DE" dirty="0">
              <a:solidFill>
                <a:srgbClr val="327A86"/>
              </a:solidFill>
            </a:endParaRPr>
          </a:p>
        </p:txBody>
      </p:sp>
    </p:spTree>
    <p:extLst>
      <p:ext uri="{BB962C8B-B14F-4D97-AF65-F5344CB8AC3E}">
        <p14:creationId xmlns:p14="http://schemas.microsoft.com/office/powerpoint/2010/main" val="1014883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normAutofit fontScale="90000"/>
          </a:bodyPr>
          <a:lstStyle/>
          <a:p>
            <a:r>
              <a:rPr lang="de-DE" dirty="0" smtClean="0"/>
              <a:t>Diskussion</a:t>
            </a:r>
            <a:endParaRPr lang="de-DE" dirty="0"/>
          </a:p>
        </p:txBody>
      </p:sp>
      <p:graphicFrame>
        <p:nvGraphicFramePr>
          <p:cNvPr id="14" name="Tabelle 13"/>
          <p:cNvGraphicFramePr>
            <a:graphicFrameLocks noGrp="1"/>
          </p:cNvGraphicFramePr>
          <p:nvPr>
            <p:extLst>
              <p:ext uri="{D42A27DB-BD31-4B8C-83A1-F6EECF244321}">
                <p14:modId xmlns:p14="http://schemas.microsoft.com/office/powerpoint/2010/main" val="2057251811"/>
              </p:ext>
            </p:extLst>
          </p:nvPr>
        </p:nvGraphicFramePr>
        <p:xfrm>
          <a:off x="323528" y="1196752"/>
          <a:ext cx="8424863" cy="1524000"/>
        </p:xfrm>
        <a:graphic>
          <a:graphicData uri="http://schemas.openxmlformats.org/drawingml/2006/table">
            <a:tbl>
              <a:tblPr>
                <a:tableStyleId>{5C22544A-7EE6-4342-B048-85BDC9FD1C3A}</a:tableStyleId>
              </a:tblPr>
              <a:tblGrid>
                <a:gridCol w="8424863">
                  <a:extLst>
                    <a:ext uri="{9D8B030D-6E8A-4147-A177-3AD203B41FA5}">
                      <a16:colId xmlns:a16="http://schemas.microsoft.com/office/drawing/2014/main" xmlns="" val="20000"/>
                    </a:ext>
                  </a:extLst>
                </a:gridCol>
              </a:tblGrid>
              <a:tr h="1196479">
                <a:tc>
                  <a:txBody>
                    <a:bodyPr/>
                    <a:lstStyle/>
                    <a:p>
                      <a:pPr marL="342900" marR="122555" lvl="0" indent="-342900" algn="l">
                        <a:lnSpc>
                          <a:spcPct val="100000"/>
                        </a:lnSpc>
                        <a:spcAft>
                          <a:spcPts val="0"/>
                        </a:spcAft>
                        <a:buClr>
                          <a:srgbClr val="327A86"/>
                        </a:buClr>
                        <a:buFont typeface="Wingdings" charset="2"/>
                        <a:buChar char=""/>
                      </a:pPr>
                      <a:r>
                        <a:rPr lang="de-DE" sz="2000" dirty="0" smtClean="0">
                          <a:solidFill>
                            <a:schemeClr val="tx1"/>
                          </a:solidFill>
                          <a:latin typeface="Calibri"/>
                          <a:ea typeface="+mn-ea"/>
                          <a:cs typeface="Calibri"/>
                        </a:rPr>
                        <a:t>fachdidaktisches </a:t>
                      </a:r>
                      <a:r>
                        <a:rPr lang="de-DE" sz="2000" dirty="0">
                          <a:solidFill>
                            <a:schemeClr val="tx1"/>
                          </a:solidFill>
                          <a:latin typeface="Calibri"/>
                          <a:ea typeface="+mn-ea"/>
                          <a:cs typeface="Calibri"/>
                        </a:rPr>
                        <a:t>Wissen über Zahlaspekte sowie Zahldarstellungen und </a:t>
                      </a:r>
                      <a:r>
                        <a:rPr lang="de-DE" sz="2000" dirty="0" smtClean="0">
                          <a:solidFill>
                            <a:schemeClr val="tx1"/>
                          </a:solidFill>
                          <a:latin typeface="Calibri"/>
                          <a:ea typeface="+mn-ea"/>
                          <a:cs typeface="Calibri"/>
                        </a:rPr>
                        <a:t>Anzahlerfassung</a:t>
                      </a:r>
                      <a:r>
                        <a:rPr lang="de-DE" sz="2000" baseline="0" dirty="0" smtClean="0">
                          <a:solidFill>
                            <a:schemeClr val="tx1"/>
                          </a:solidFill>
                          <a:latin typeface="Calibri"/>
                          <a:ea typeface="+mn-ea"/>
                          <a:cs typeface="Calibri"/>
                        </a:rPr>
                        <a:t> erwerben</a:t>
                      </a:r>
                    </a:p>
                    <a:p>
                      <a:pPr marL="342900" marR="122555" lvl="0" indent="-342900" algn="l">
                        <a:lnSpc>
                          <a:spcPct val="100000"/>
                        </a:lnSpc>
                        <a:spcAft>
                          <a:spcPts val="0"/>
                        </a:spcAft>
                        <a:buClr>
                          <a:srgbClr val="327A86"/>
                        </a:buClr>
                        <a:buFont typeface="Wingdings" charset="2"/>
                        <a:buChar char=""/>
                      </a:pPr>
                      <a:endParaRPr lang="de-DE" sz="2000" dirty="0">
                        <a:solidFill>
                          <a:schemeClr val="tx1"/>
                        </a:solidFill>
                        <a:latin typeface="Calibri"/>
                        <a:ea typeface="+mn-ea"/>
                        <a:cs typeface="Calibri"/>
                      </a:endParaRPr>
                    </a:p>
                    <a:p>
                      <a:pPr marL="342900" marR="122555" lvl="0" indent="-342900" algn="l">
                        <a:lnSpc>
                          <a:spcPct val="100000"/>
                        </a:lnSpc>
                        <a:spcAft>
                          <a:spcPts val="0"/>
                        </a:spcAft>
                        <a:buClr>
                          <a:srgbClr val="327A86"/>
                        </a:buClr>
                        <a:buFont typeface="Wingdings" charset="2"/>
                        <a:buChar char=""/>
                      </a:pPr>
                      <a:r>
                        <a:rPr lang="de-DE" sz="2000" dirty="0" smtClean="0">
                          <a:solidFill>
                            <a:schemeClr val="tx1"/>
                          </a:solidFill>
                          <a:latin typeface="Calibri"/>
                          <a:ea typeface="+mn-ea"/>
                          <a:cs typeface="Calibri"/>
                        </a:rPr>
                        <a:t>Möglichkeiten </a:t>
                      </a:r>
                      <a:r>
                        <a:rPr lang="de-DE" sz="2000" dirty="0">
                          <a:solidFill>
                            <a:schemeClr val="tx1"/>
                          </a:solidFill>
                          <a:latin typeface="Calibri"/>
                          <a:ea typeface="+mn-ea"/>
                          <a:cs typeface="Calibri"/>
                        </a:rPr>
                        <a:t>zur Diagnose und Förderung zur Entwicklung von Zahlvorstellungen im inklusiven Mathematikunterricht </a:t>
                      </a:r>
                      <a:r>
                        <a:rPr lang="de-DE" sz="2000" dirty="0" smtClean="0">
                          <a:solidFill>
                            <a:schemeClr val="tx1"/>
                          </a:solidFill>
                          <a:latin typeface="Calibri"/>
                          <a:ea typeface="+mn-ea"/>
                          <a:cs typeface="Calibri"/>
                        </a:rPr>
                        <a:t>kennen lernen</a:t>
                      </a:r>
                      <a:endParaRPr lang="de-DE" sz="2000" dirty="0">
                        <a:solidFill>
                          <a:schemeClr val="tx1"/>
                        </a:solidFill>
                        <a:latin typeface="Calibri"/>
                        <a:ea typeface="+mn-ea"/>
                        <a:cs typeface="Calibri"/>
                      </a:endParaRPr>
                    </a:p>
                  </a:txBody>
                  <a:tcPr marL="89535" marR="89535" marT="0" marB="0">
                    <a:noFill/>
                  </a:tcPr>
                </a:tc>
                <a:extLst>
                  <a:ext uri="{0D108BD9-81ED-4DB2-BD59-A6C34878D82A}">
                    <a16:rowId xmlns:a16="http://schemas.microsoft.com/office/drawing/2014/main" xmlns="" val="10000"/>
                  </a:ext>
                </a:extLst>
              </a:tr>
            </a:tbl>
          </a:graphicData>
        </a:graphic>
      </p:graphicFrame>
      <p:sp>
        <p:nvSpPr>
          <p:cNvPr id="15" name="Abgerundete rechteckige Legende 14"/>
          <p:cNvSpPr/>
          <p:nvPr/>
        </p:nvSpPr>
        <p:spPr>
          <a:xfrm>
            <a:off x="4207742" y="3158108"/>
            <a:ext cx="3672408" cy="1381672"/>
          </a:xfrm>
          <a:prstGeom prst="wedgeRoundRectCallout">
            <a:avLst>
              <a:gd name="adj1" fmla="val 61725"/>
              <a:gd name="adj2" fmla="val 19219"/>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a:cs typeface="Calibri"/>
              </a:rPr>
              <a:t>Für die Umsetzung bei meinen Lernenden finde ich/frage ich mich ...</a:t>
            </a:r>
            <a:endParaRPr lang="de-DE" sz="1800" b="1" dirty="0">
              <a:solidFill>
                <a:schemeClr val="bg1"/>
              </a:solidFill>
              <a:latin typeface="Calibri"/>
              <a:cs typeface="Calibri"/>
            </a:endParaRPr>
          </a:p>
        </p:txBody>
      </p:sp>
      <p:sp>
        <p:nvSpPr>
          <p:cNvPr id="17" name="Abgerundete rechteckige Legende 16"/>
          <p:cNvSpPr/>
          <p:nvPr/>
        </p:nvSpPr>
        <p:spPr>
          <a:xfrm>
            <a:off x="1691680" y="5058639"/>
            <a:ext cx="3661572" cy="800390"/>
          </a:xfrm>
          <a:prstGeom prst="wedgeRoundRectCallout">
            <a:avLst>
              <a:gd name="adj1" fmla="val 19133"/>
              <a:gd name="adj2" fmla="val 84840"/>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a:cs typeface="Calibri"/>
              </a:rPr>
              <a:t>Mir ist wichtig geworden, dass ...</a:t>
            </a:r>
            <a:endParaRPr lang="de-DE" sz="1800" b="1" dirty="0">
              <a:solidFill>
                <a:schemeClr val="bg1"/>
              </a:solidFill>
              <a:latin typeface="Calibri"/>
              <a:cs typeface="Calibri"/>
            </a:endParaRPr>
          </a:p>
        </p:txBody>
      </p:sp>
      <p:sp>
        <p:nvSpPr>
          <p:cNvPr id="18" name="Abgerundete rechteckige Legende 17"/>
          <p:cNvSpPr/>
          <p:nvPr/>
        </p:nvSpPr>
        <p:spPr>
          <a:xfrm>
            <a:off x="6444208" y="5058639"/>
            <a:ext cx="997276" cy="800390"/>
          </a:xfrm>
          <a:prstGeom prst="wedgeRoundRectCallout">
            <a:avLst>
              <a:gd name="adj1" fmla="val 19133"/>
              <a:gd name="adj2" fmla="val 84840"/>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smtClean="0">
                <a:solidFill>
                  <a:schemeClr val="bg1"/>
                </a:solidFill>
                <a:latin typeface="Calibri"/>
                <a:cs typeface="Calibri"/>
              </a:rPr>
              <a:t>...</a:t>
            </a:r>
            <a:endParaRPr lang="de-DE" sz="1800" b="1" dirty="0">
              <a:solidFill>
                <a:schemeClr val="bg1"/>
              </a:solidFill>
              <a:latin typeface="Calibri"/>
              <a:cs typeface="Calibri"/>
            </a:endParaRPr>
          </a:p>
        </p:txBody>
      </p:sp>
      <p:sp>
        <p:nvSpPr>
          <p:cNvPr id="19" name="Abgerundete rechteckige Legende 18"/>
          <p:cNvSpPr/>
          <p:nvPr/>
        </p:nvSpPr>
        <p:spPr>
          <a:xfrm>
            <a:off x="755576" y="3239611"/>
            <a:ext cx="2376264" cy="1049652"/>
          </a:xfrm>
          <a:prstGeom prst="wedgeRoundRectCallout">
            <a:avLst>
              <a:gd name="adj1" fmla="val -62492"/>
              <a:gd name="adj2" fmla="val 26764"/>
              <a:gd name="adj3" fmla="val 16667"/>
            </a:avLst>
          </a:prstGeom>
          <a:solidFill>
            <a:srgbClr val="84AFB6"/>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457200" fontAlgn="auto">
              <a:spcBef>
                <a:spcPts val="0"/>
              </a:spcBef>
              <a:spcAft>
                <a:spcPts val="0"/>
              </a:spcAft>
            </a:pPr>
            <a:r>
              <a:rPr lang="de-DE" sz="1800" b="1" dirty="0" smtClean="0">
                <a:solidFill>
                  <a:schemeClr val="bg1"/>
                </a:solidFill>
                <a:latin typeface="Calibri"/>
                <a:cs typeface="Calibri"/>
              </a:rPr>
              <a:t>Offen gebliebene Fragen: ...</a:t>
            </a:r>
            <a:endParaRPr lang="de-DE" sz="1800" b="1" dirty="0">
              <a:solidFill>
                <a:schemeClr val="bg1"/>
              </a:solidFill>
              <a:latin typeface="Calibri"/>
              <a:cs typeface="Calibri"/>
            </a:endParaRPr>
          </a:p>
        </p:txBody>
      </p:sp>
    </p:spTree>
    <p:extLst>
      <p:ext uri="{BB962C8B-B14F-4D97-AF65-F5344CB8AC3E}">
        <p14:creationId xmlns:p14="http://schemas.microsoft.com/office/powerpoint/2010/main" val="693958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4"/>
          <p:cNvSpPr>
            <a:spLocks noGrp="1"/>
          </p:cNvSpPr>
          <p:nvPr>
            <p:ph idx="17"/>
          </p:nvPr>
        </p:nvSpPr>
        <p:spPr>
          <a:prstGeom prst="rect">
            <a:avLst/>
          </a:prstGeom>
        </p:spPr>
        <p:txBody>
          <a:bodyPr/>
          <a:lstStyle/>
          <a:p>
            <a:r>
              <a:rPr lang="de-DE" sz="1800" b="1" dirty="0" smtClean="0">
                <a:solidFill>
                  <a:schemeClr val="accent2"/>
                </a:solidFill>
              </a:rPr>
              <a:t>Diese Folie gehört mit zum Material und darf nicht entfernt werden.</a:t>
            </a:r>
            <a:endParaRPr lang="de-DE" sz="1800" b="1" dirty="0">
              <a:solidFill>
                <a:schemeClr val="accent2"/>
              </a:solidFill>
            </a:endParaRPr>
          </a:p>
        </p:txBody>
      </p:sp>
      <p:sp>
        <p:nvSpPr>
          <p:cNvPr id="5" name="Titel 4"/>
          <p:cNvSpPr>
            <a:spLocks noGrp="1"/>
          </p:cNvSpPr>
          <p:nvPr>
            <p:ph type="title"/>
          </p:nvPr>
        </p:nvSpPr>
        <p:spPr/>
        <p:txBody>
          <a:bodyPr>
            <a:normAutofit/>
          </a:bodyPr>
          <a:lstStyle/>
          <a:p>
            <a:r>
              <a:rPr lang="de-DE" dirty="0"/>
              <a:t>Hinweise zu den </a:t>
            </a:r>
            <a:r>
              <a:rPr lang="de-DE" dirty="0" smtClean="0"/>
              <a:t>Lizenzbedingungen</a:t>
            </a:r>
            <a:endParaRPr lang="de-DE" dirty="0"/>
          </a:p>
        </p:txBody>
      </p:sp>
      <p:sp>
        <p:nvSpPr>
          <p:cNvPr id="13" name="Inhaltsplatzhalter 2"/>
          <p:cNvSpPr>
            <a:spLocks noGrp="1"/>
          </p:cNvSpPr>
          <p:nvPr>
            <p:ph idx="1"/>
          </p:nvPr>
        </p:nvSpPr>
        <p:spPr/>
        <p:txBody>
          <a:bodyPr>
            <a:normAutofit/>
          </a:bodyPr>
          <a:lstStyle/>
          <a:p>
            <a:pPr marL="0" indent="0">
              <a:buNone/>
            </a:pPr>
            <a:r>
              <a:rPr lang="de-DE" sz="1600" dirty="0" smtClean="0"/>
              <a:t>Dieses Material wurde durch das Deutsche Zentrum für Lehrerbildung Mathematik (DZLM) konzipiert und kann, soweit nicht anderweitig gekennzeichnet, unter der </a:t>
            </a:r>
            <a:r>
              <a:rPr lang="de-DE" sz="1600" dirty="0" smtClean="0">
                <a:solidFill>
                  <a:schemeClr val="tx2"/>
                </a:solidFill>
                <a:hlinkClick r:id="rId2"/>
              </a:rPr>
              <a:t>Creative </a:t>
            </a:r>
            <a:r>
              <a:rPr lang="de-DE" sz="1600" dirty="0">
                <a:solidFill>
                  <a:schemeClr val="tx2"/>
                </a:solidFill>
                <a:hlinkClick r:id="rId2"/>
              </a:rPr>
              <a:t>Commons Namensnennung </a:t>
            </a:r>
            <a:r>
              <a:rPr lang="de-DE" sz="1600" dirty="0" smtClean="0">
                <a:solidFill>
                  <a:schemeClr val="tx2"/>
                </a:solidFill>
                <a:hlinkClick r:id="rId2"/>
              </a:rPr>
              <a:t>– </a:t>
            </a:r>
            <a:r>
              <a:rPr lang="de-DE" sz="1600" dirty="0">
                <a:solidFill>
                  <a:schemeClr val="tx2"/>
                </a:solidFill>
                <a:hlinkClick r:id="rId2"/>
              </a:rPr>
              <a:t>Weitergabe unter gleichen Bedingungen 4.0 </a:t>
            </a:r>
            <a:r>
              <a:rPr lang="de-DE" sz="1600" dirty="0" smtClean="0">
                <a:solidFill>
                  <a:schemeClr val="tx2"/>
                </a:solidFill>
                <a:hlinkClick r:id="rId2"/>
              </a:rPr>
              <a:t>Internationale Lizenz</a:t>
            </a:r>
            <a:r>
              <a:rPr lang="de-DE" sz="1600" dirty="0">
                <a:solidFill>
                  <a:schemeClr val="tx2"/>
                </a:solidFill>
              </a:rPr>
              <a:t> </a:t>
            </a:r>
            <a:r>
              <a:rPr lang="de-DE" sz="1600" dirty="0" smtClean="0"/>
              <a:t>weiterverwendet werden.</a:t>
            </a:r>
          </a:p>
          <a:p>
            <a:pPr marL="0" indent="0">
              <a:buNone/>
            </a:pPr>
            <a:endParaRPr lang="de-DE" sz="1600" dirty="0"/>
          </a:p>
          <a:p>
            <a:pPr marL="0" indent="0">
              <a:buNone/>
            </a:pPr>
            <a:r>
              <a:rPr lang="de-DE" sz="1600" dirty="0"/>
              <a:t>An der Erstellung des Materials haben die folgenden Personen mitgewirkt:</a:t>
            </a:r>
            <a:br>
              <a:rPr lang="de-DE" sz="1600" dirty="0"/>
            </a:br>
            <a:r>
              <a:rPr lang="de-DE" sz="1600" dirty="0"/>
              <a:t>Dr. Kathrin Akinwunmi | TU Dortmund, </a:t>
            </a:r>
            <a:br>
              <a:rPr lang="de-DE" sz="1600" dirty="0"/>
            </a:br>
            <a:r>
              <a:rPr lang="de-DE" sz="1600" dirty="0" smtClean="0"/>
              <a:t>Prof</a:t>
            </a:r>
            <a:r>
              <a:rPr lang="de-DE" sz="1600" dirty="0"/>
              <a:t>. Dr. Marcus Nührenbörger | TU Dortmund</a:t>
            </a:r>
          </a:p>
          <a:p>
            <a:pPr marL="0" indent="0">
              <a:buNone/>
            </a:pPr>
            <a:r>
              <a:rPr lang="de-DE" sz="1600" dirty="0" smtClean="0"/>
              <a:t>Bildnachweise und Zitatquellen finden Sie auf den jeweiligen Folien bzw. Zusatzmaterialien.</a:t>
            </a:r>
          </a:p>
          <a:p>
            <a:pPr marL="0" indent="0">
              <a:buNone/>
            </a:pPr>
            <a:endParaRPr lang="de-DE" sz="1600" dirty="0" smtClean="0"/>
          </a:p>
          <a:p>
            <a:pPr marL="0" indent="0">
              <a:buNone/>
            </a:pPr>
            <a:endParaRPr lang="de-DE" sz="1600" dirty="0"/>
          </a:p>
          <a:p>
            <a:pPr marL="0" indent="0">
              <a:buNone/>
            </a:pPr>
            <a:r>
              <a:rPr lang="de-DE" sz="1600" dirty="0" smtClean="0"/>
              <a:t>Weitere Hinweise und Informationen zum DZLM finden Sie unter </a:t>
            </a:r>
            <a:r>
              <a:rPr lang="de-DE" sz="1600" dirty="0" smtClean="0">
                <a:hlinkClick r:id="rId3"/>
              </a:rPr>
              <a:t>dzlm.de</a:t>
            </a:r>
            <a:r>
              <a:rPr lang="de-DE" sz="1600" dirty="0" smtClean="0"/>
              <a:t>.</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pic>
        <p:nvPicPr>
          <p:cNvPr id="9" name="Grafik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8344" y="521876"/>
            <a:ext cx="1166518" cy="420712"/>
          </a:xfrm>
          <a:prstGeom prst="rect">
            <a:avLst/>
          </a:prstGeom>
        </p:spPr>
      </p:pic>
    </p:spTree>
    <p:extLst>
      <p:ext uri="{BB962C8B-B14F-4D97-AF65-F5344CB8AC3E}">
        <p14:creationId xmlns:p14="http://schemas.microsoft.com/office/powerpoint/2010/main" val="14931160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0" y="1268760"/>
            <a:ext cx="899592"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396552" y="1268760"/>
            <a:ext cx="5976664" cy="540061"/>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8" name="Titel 7"/>
          <p:cNvSpPr>
            <a:spLocks noGrp="1"/>
          </p:cNvSpPr>
          <p:nvPr>
            <p:ph type="title"/>
          </p:nvPr>
        </p:nvSpPr>
        <p:spPr/>
        <p:txBody>
          <a:bodyPr>
            <a:normAutofit fontScale="90000"/>
          </a:bodyPr>
          <a:lstStyle/>
          <a:p>
            <a:r>
              <a:rPr lang="en-GB" dirty="0" err="1" smtClean="0"/>
              <a:t>Gliederung</a:t>
            </a:r>
            <a:endParaRPr lang="en-GB" dirty="0"/>
          </a:p>
        </p:txBody>
      </p:sp>
      <p:sp>
        <p:nvSpPr>
          <p:cNvPr id="9" name="Inhaltsplatzhalter 8"/>
          <p:cNvSpPr>
            <a:spLocks noGrp="1"/>
          </p:cNvSpPr>
          <p:nvPr>
            <p:ph idx="1"/>
          </p:nvPr>
        </p:nvSpPr>
        <p:spPr/>
        <p:txBody>
          <a:bodyPr/>
          <a:lstStyle/>
          <a:p>
            <a:pPr marL="514350" indent="-514350">
              <a:buClr>
                <a:srgbClr val="327A86"/>
              </a:buClr>
              <a:buAutoNum type="arabicPeriod"/>
            </a:pPr>
            <a:r>
              <a:rPr lang="de-DE" dirty="0" smtClean="0">
                <a:solidFill>
                  <a:srgbClr val="327A86"/>
                </a:solidFill>
              </a:rPr>
              <a:t>Zahlaspekte</a:t>
            </a:r>
            <a:endParaRPr lang="de-DE" dirty="0">
              <a:solidFill>
                <a:srgbClr val="327A86"/>
              </a:solidFill>
            </a:endParaRPr>
          </a:p>
          <a:p>
            <a:pPr marL="514350" indent="-514350">
              <a:buClr>
                <a:srgbClr val="327A86"/>
              </a:buClr>
              <a:buAutoNum type="arabicPeriod"/>
            </a:pPr>
            <a:r>
              <a:rPr lang="de-DE" dirty="0" smtClean="0"/>
              <a:t>Anzahlen darstellen und erfassen</a:t>
            </a:r>
          </a:p>
          <a:p>
            <a:pPr marL="514350" indent="-514350">
              <a:buClr>
                <a:srgbClr val="327A86"/>
              </a:buClr>
              <a:buAutoNum type="arabicPeriod"/>
            </a:pPr>
            <a:r>
              <a:rPr lang="de-DE" dirty="0" smtClean="0"/>
              <a:t>Diskussion</a:t>
            </a:r>
          </a:p>
          <a:p>
            <a:pPr marL="514350" indent="-514350">
              <a:buClr>
                <a:srgbClr val="327A86"/>
              </a:buClr>
              <a:buAutoNum type="arabicPeriod"/>
            </a:pPr>
            <a:endParaRPr lang="de-DE" dirty="0"/>
          </a:p>
        </p:txBody>
      </p:sp>
    </p:spTree>
    <p:extLst>
      <p:ext uri="{BB962C8B-B14F-4D97-AF65-F5344CB8AC3E}">
        <p14:creationId xmlns:p14="http://schemas.microsoft.com/office/powerpoint/2010/main" val="9699133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e 5"/>
          <p:cNvGraphicFramePr>
            <a:graphicFrameLocks noGrp="1"/>
          </p:cNvGraphicFramePr>
          <p:nvPr>
            <p:extLst>
              <p:ext uri="{D42A27DB-BD31-4B8C-83A1-F6EECF244321}">
                <p14:modId xmlns:p14="http://schemas.microsoft.com/office/powerpoint/2010/main" val="2962889035"/>
              </p:ext>
            </p:extLst>
          </p:nvPr>
        </p:nvGraphicFramePr>
        <p:xfrm>
          <a:off x="2987824" y="1146500"/>
          <a:ext cx="5760640" cy="4706840"/>
        </p:xfrm>
        <a:graphic>
          <a:graphicData uri="http://schemas.openxmlformats.org/drawingml/2006/table">
            <a:tbl>
              <a:tblPr firstRow="1" bandRow="1">
                <a:tableStyleId>{5940675A-B579-460E-94D1-54222C63F5DA}</a:tableStyleId>
              </a:tblPr>
              <a:tblGrid>
                <a:gridCol w="1080120">
                  <a:extLst>
                    <a:ext uri="{9D8B030D-6E8A-4147-A177-3AD203B41FA5}">
                      <a16:colId xmlns:a16="http://schemas.microsoft.com/office/drawing/2014/main" xmlns="" val="20000"/>
                    </a:ext>
                  </a:extLst>
                </a:gridCol>
                <a:gridCol w="4680520">
                  <a:extLst>
                    <a:ext uri="{9D8B030D-6E8A-4147-A177-3AD203B41FA5}">
                      <a16:colId xmlns:a16="http://schemas.microsoft.com/office/drawing/2014/main" xmlns="" val="20001"/>
                    </a:ext>
                  </a:extLst>
                </a:gridCol>
              </a:tblGrid>
              <a:tr h="409160">
                <a:tc>
                  <a:txBody>
                    <a:bodyPr/>
                    <a:lstStyle/>
                    <a:p>
                      <a:r>
                        <a:rPr lang="de-DE" dirty="0" smtClean="0"/>
                        <a:t> </a:t>
                      </a:r>
                      <a:r>
                        <a:rPr lang="de-DE" b="1" dirty="0" smtClean="0"/>
                        <a:t> 7</a:t>
                      </a:r>
                      <a:endParaRPr lang="de-DE" b="1" dirty="0"/>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de-DE" dirty="0" smtClean="0"/>
                        <a:t>Statisch</a:t>
                      </a:r>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1504539">
                <a:tc>
                  <a:txBody>
                    <a:bodyPr/>
                    <a:lstStyle/>
                    <a:p>
                      <a:pPr algn="r"/>
                      <a:endParaRPr lang="de-DE" dirty="0" smtClean="0"/>
                    </a:p>
                    <a:p>
                      <a:pPr algn="r"/>
                      <a:endParaRPr lang="de-DE" dirty="0" smtClean="0"/>
                    </a:p>
                    <a:p>
                      <a:pPr algn="r"/>
                      <a:r>
                        <a:rPr lang="de-DE" i="1" dirty="0" smtClean="0">
                          <a:solidFill>
                            <a:schemeClr val="tx2"/>
                          </a:solidFill>
                        </a:rPr>
                        <a:t>kardinal:</a:t>
                      </a:r>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de-DE" dirty="0" smtClean="0"/>
                    </a:p>
                    <a:p>
                      <a:endParaRPr lang="de-DE" dirty="0" smtClean="0"/>
                    </a:p>
                    <a:p>
                      <a:endParaRPr lang="de-DE" dirty="0" smtClean="0"/>
                    </a:p>
                    <a:p>
                      <a:endParaRPr lang="de-DE" dirty="0" smtClean="0"/>
                    </a:p>
                    <a:p>
                      <a:endParaRPr lang="de-DE" dirty="0" smtClean="0"/>
                    </a:p>
                    <a:p>
                      <a:endParaRPr lang="de-DE" dirty="0" smtClean="0"/>
                    </a:p>
                    <a:p>
                      <a:endParaRPr lang="de-DE" dirty="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1504539">
                <a:tc>
                  <a:txBody>
                    <a:bodyPr/>
                    <a:lstStyle/>
                    <a:p>
                      <a:pPr algn="r"/>
                      <a:endParaRPr lang="de-DE" dirty="0" smtClean="0"/>
                    </a:p>
                    <a:p>
                      <a:pPr algn="r"/>
                      <a:endParaRPr lang="de-DE" dirty="0" smtClean="0"/>
                    </a:p>
                    <a:p>
                      <a:pPr algn="r"/>
                      <a:endParaRPr lang="de-DE" dirty="0" smtClean="0"/>
                    </a:p>
                  </a:txBody>
                  <a:tcP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de-DE" b="0" dirty="0" smtClean="0"/>
                    </a:p>
                    <a:p>
                      <a:endParaRPr lang="de-DE" b="0" dirty="0" smtClean="0"/>
                    </a:p>
                    <a:p>
                      <a:endParaRPr lang="de-DE" b="0" dirty="0" smtClean="0"/>
                    </a:p>
                    <a:p>
                      <a:endParaRPr lang="de-DE" b="0" dirty="0" smtClean="0"/>
                    </a:p>
                    <a:p>
                      <a:endParaRPr lang="de-DE" b="0" dirty="0" smtClean="0"/>
                    </a:p>
                    <a:p>
                      <a:endParaRPr lang="de-DE" b="0" dirty="0" smtClean="0"/>
                    </a:p>
                    <a:p>
                      <a:endParaRPr lang="de-DE" b="0" dirty="0" smtClean="0"/>
                    </a:p>
                    <a:p>
                      <a:endParaRPr lang="de-DE" b="0" dirty="0" smtClean="0"/>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2" name="Inhaltsplatzhalter 1"/>
          <p:cNvSpPr>
            <a:spLocks noGrp="1"/>
          </p:cNvSpPr>
          <p:nvPr>
            <p:ph idx="1"/>
          </p:nvPr>
        </p:nvSpPr>
        <p:spPr/>
        <p:txBody>
          <a:bodyPr/>
          <a:lstStyle/>
          <a:p>
            <a:pPr marL="0" indent="0">
              <a:buNone/>
            </a:pPr>
            <a:r>
              <a:rPr lang="de-DE" b="1" dirty="0" smtClean="0"/>
              <a:t>Zahlaspekte:</a:t>
            </a:r>
          </a:p>
          <a:p>
            <a:pPr marL="0" indent="0">
              <a:lnSpc>
                <a:spcPct val="150000"/>
              </a:lnSpc>
              <a:buNone/>
            </a:pPr>
            <a:r>
              <a:rPr lang="de-DE" dirty="0" smtClean="0">
                <a:solidFill>
                  <a:schemeClr val="tx2"/>
                </a:solidFill>
              </a:rPr>
              <a:t>Kardinalzahlaspekt</a:t>
            </a:r>
          </a:p>
          <a:p>
            <a:pPr marL="0" indent="0">
              <a:lnSpc>
                <a:spcPct val="150000"/>
              </a:lnSpc>
              <a:buNone/>
            </a:pPr>
            <a:r>
              <a:rPr lang="de-DE" dirty="0" smtClean="0">
                <a:solidFill>
                  <a:schemeClr val="tx2"/>
                </a:solidFill>
              </a:rPr>
              <a:t>Ordinalzahlaspekt</a:t>
            </a:r>
          </a:p>
          <a:p>
            <a:pPr marL="0" indent="0">
              <a:lnSpc>
                <a:spcPct val="150000"/>
              </a:lnSpc>
              <a:buNone/>
            </a:pPr>
            <a:r>
              <a:rPr lang="de-DE" dirty="0" smtClean="0">
                <a:solidFill>
                  <a:schemeClr val="tx2"/>
                </a:solidFill>
              </a:rPr>
              <a:t>Maßzahlaspekt</a:t>
            </a:r>
          </a:p>
          <a:p>
            <a:pPr marL="0" indent="0">
              <a:lnSpc>
                <a:spcPct val="150000"/>
              </a:lnSpc>
              <a:buNone/>
            </a:pPr>
            <a:r>
              <a:rPr lang="de-DE" dirty="0" smtClean="0"/>
              <a:t>Operatoraspekt</a:t>
            </a:r>
          </a:p>
          <a:p>
            <a:pPr marL="0" indent="0">
              <a:lnSpc>
                <a:spcPct val="150000"/>
              </a:lnSpc>
              <a:buNone/>
            </a:pPr>
            <a:r>
              <a:rPr lang="de-DE" dirty="0" smtClean="0"/>
              <a:t>Rechenzahlaspekt</a:t>
            </a:r>
          </a:p>
          <a:p>
            <a:pPr marL="0" indent="0">
              <a:lnSpc>
                <a:spcPct val="150000"/>
              </a:lnSpc>
              <a:buNone/>
            </a:pPr>
            <a:r>
              <a:rPr lang="de-DE" dirty="0" smtClean="0"/>
              <a:t>Kodierungsaspekt</a:t>
            </a:r>
          </a:p>
          <a:p>
            <a:pPr marL="0" indent="0" algn="r">
              <a:buNone/>
            </a:pPr>
            <a:endParaRPr lang="de-DE" dirty="0" smtClean="0"/>
          </a:p>
          <a:p>
            <a:pPr marL="0" indent="0" algn="r">
              <a:buNone/>
            </a:pPr>
            <a:endParaRPr lang="de-DE" dirty="0" smtClean="0"/>
          </a:p>
          <a:p>
            <a:pPr marL="0" indent="0" algn="r">
              <a:buNone/>
            </a:pPr>
            <a:r>
              <a:rPr lang="de-DE" sz="1600" b="1" i="1" dirty="0" smtClean="0">
                <a:solidFill>
                  <a:schemeClr val="tx2"/>
                </a:solidFill>
              </a:rPr>
              <a:t>(Krauthausen und Scherer 2007)</a:t>
            </a:r>
          </a:p>
          <a:p>
            <a:pPr marL="0" indent="0">
              <a:lnSpc>
                <a:spcPct val="150000"/>
              </a:lnSpc>
              <a:buNone/>
            </a:pPr>
            <a:endParaRPr lang="de-DE" dirty="0" smtClean="0"/>
          </a:p>
          <a:p>
            <a:pPr marL="0" indent="0">
              <a:buNone/>
            </a:pPr>
            <a:endParaRPr lang="de-DE" b="1" dirty="0" smtClean="0"/>
          </a:p>
        </p:txBody>
      </p:sp>
      <p:sp>
        <p:nvSpPr>
          <p:cNvPr id="3" name="Titel 2"/>
          <p:cNvSpPr>
            <a:spLocks noGrp="1"/>
          </p:cNvSpPr>
          <p:nvPr>
            <p:ph type="title"/>
          </p:nvPr>
        </p:nvSpPr>
        <p:spPr/>
        <p:txBody>
          <a:bodyPr>
            <a:normAutofit fontScale="90000"/>
          </a:bodyPr>
          <a:lstStyle/>
          <a:p>
            <a:r>
              <a:rPr lang="de-DE" dirty="0" smtClean="0"/>
              <a:t>1 Zahlaspekte</a:t>
            </a:r>
            <a:endParaRPr lang="de-DE" dirty="0"/>
          </a:p>
        </p:txBody>
      </p:sp>
      <p:grpSp>
        <p:nvGrpSpPr>
          <p:cNvPr id="8" name="Group 497"/>
          <p:cNvGrpSpPr/>
          <p:nvPr/>
        </p:nvGrpSpPr>
        <p:grpSpPr>
          <a:xfrm>
            <a:off x="4264798" y="1706183"/>
            <a:ext cx="4339649" cy="1506816"/>
            <a:chOff x="328499" y="128727"/>
            <a:chExt cx="4813300" cy="1506814"/>
          </a:xfrm>
        </p:grpSpPr>
        <p:grpSp>
          <p:nvGrpSpPr>
            <p:cNvPr id="9" name="Group 494"/>
            <p:cNvGrpSpPr/>
            <p:nvPr/>
          </p:nvGrpSpPr>
          <p:grpSpPr>
            <a:xfrm>
              <a:off x="1263650" y="787130"/>
              <a:ext cx="2286000" cy="228601"/>
              <a:chOff x="0" y="0"/>
              <a:chExt cx="2286000" cy="228600"/>
            </a:xfrm>
          </p:grpSpPr>
          <p:sp>
            <p:nvSpPr>
              <p:cNvPr id="13" name="Shape 487"/>
              <p:cNvSpPr/>
              <p:nvPr/>
            </p:nvSpPr>
            <p:spPr>
              <a:xfrm>
                <a:off x="9525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4" name="Shape 488"/>
              <p:cNvSpPr/>
              <p:nvPr/>
            </p:nvSpPr>
            <p:spPr>
              <a:xfrm>
                <a:off x="17399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5" name="Shape 489"/>
              <p:cNvSpPr/>
              <p:nvPr/>
            </p:nvSpPr>
            <p:spPr>
              <a:xfrm>
                <a:off x="20574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6" name="Shape 490"/>
              <p:cNvSpPr/>
              <p:nvPr/>
            </p:nvSpPr>
            <p:spPr>
              <a:xfrm>
                <a:off x="12700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7" name="Shape 491"/>
              <p:cNvSpPr/>
              <p:nvPr/>
            </p:nvSpPr>
            <p:spPr>
              <a:xfrm>
                <a:off x="3175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8" name="Shape 492"/>
              <p:cNvSpPr/>
              <p:nvPr/>
            </p:nvSpPr>
            <p:spPr>
              <a:xfrm>
                <a:off x="63500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sp>
            <p:nvSpPr>
              <p:cNvPr id="19" name="Shape 493"/>
              <p:cNvSpPr/>
              <p:nvPr/>
            </p:nvSpPr>
            <p:spPr>
              <a:xfrm>
                <a:off x="0" y="0"/>
                <a:ext cx="228600" cy="228600"/>
              </a:xfrm>
              <a:prstGeom prst="ellipse">
                <a:avLst/>
              </a:prstGeom>
              <a:solidFill>
                <a:srgbClr val="0433FF"/>
              </a:solidFill>
              <a:ln w="12700" cap="flat">
                <a:solidFill>
                  <a:srgbClr val="000000"/>
                </a:solidFill>
                <a:prstDash val="solid"/>
                <a:miter lim="400000"/>
              </a:ln>
              <a:effectLst/>
            </p:spPr>
            <p:txBody>
              <a:bodyPr wrap="square" lIns="50800" tIns="50800" rIns="50800" bIns="50800" numCol="1" anchor="ctr">
                <a:noAutofit/>
              </a:bodyPr>
              <a:lstStyle/>
              <a:p>
                <a:pPr>
                  <a:defRPr sz="4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de-DE" dirty="0"/>
              </a:p>
            </p:txBody>
          </p:sp>
        </p:grpSp>
        <p:sp>
          <p:nvSpPr>
            <p:cNvPr id="10" name="Shape 495"/>
            <p:cNvSpPr/>
            <p:nvPr/>
          </p:nvSpPr>
          <p:spPr>
            <a:xfrm>
              <a:off x="330073" y="128727"/>
              <a:ext cx="1289024" cy="41036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457200">
                <a:spcBef>
                  <a:spcPts val="700"/>
                </a:spcBef>
                <a:defRPr sz="2800" b="1">
                  <a:solidFill>
                    <a:schemeClr val="accent1">
                      <a:hueOff val="273561"/>
                      <a:satOff val="2937"/>
                      <a:lumOff val="-22233"/>
                    </a:schemeClr>
                  </a:solidFill>
                  <a:latin typeface="Helvetica"/>
                  <a:ea typeface="Helvetica"/>
                  <a:cs typeface="Helvetica"/>
                  <a:sym typeface="Helvetica"/>
                </a:defRPr>
              </a:lvl1pPr>
            </a:lstStyle>
            <a:p>
              <a:r>
                <a:rPr lang="de-DE" sz="2000" dirty="0" smtClean="0">
                  <a:latin typeface="Calibri" panose="020F0502020204030204" pitchFamily="34" charset="0"/>
                  <a:cs typeface="Calibri" panose="020F0502020204030204" pitchFamily="34" charset="0"/>
                </a:rPr>
                <a:t>Wie viele:</a:t>
              </a:r>
              <a:endParaRPr lang="de-DE" sz="2000" dirty="0">
                <a:latin typeface="Calibri" panose="020F0502020204030204" pitchFamily="34" charset="0"/>
                <a:cs typeface="Calibri" panose="020F0502020204030204" pitchFamily="34" charset="0"/>
              </a:endParaRPr>
            </a:p>
          </p:txBody>
        </p:sp>
        <p:sp>
          <p:nvSpPr>
            <p:cNvPr id="12" name="Shape 496"/>
            <p:cNvSpPr/>
            <p:nvPr/>
          </p:nvSpPr>
          <p:spPr>
            <a:xfrm>
              <a:off x="328499" y="1225172"/>
              <a:ext cx="4813300" cy="41036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l" defTabSz="457200">
                <a:spcBef>
                  <a:spcPts val="700"/>
                </a:spcBef>
                <a:defRPr sz="2600">
                  <a:latin typeface="Calibri"/>
                  <a:ea typeface="Calibri"/>
                  <a:cs typeface="Calibri"/>
                  <a:sym typeface="Calibri"/>
                </a:defRPr>
              </a:lvl1pPr>
            </a:lstStyle>
            <a:p>
              <a:r>
                <a:rPr lang="de-DE" sz="2000" dirty="0" smtClean="0"/>
                <a:t>7 Plättchen sind blau.</a:t>
              </a:r>
              <a:endParaRPr lang="de-DE" sz="2000" dirty="0"/>
            </a:p>
          </p:txBody>
        </p:sp>
      </p:grpSp>
      <p:grpSp>
        <p:nvGrpSpPr>
          <p:cNvPr id="39" name="Group 485"/>
          <p:cNvGrpSpPr/>
          <p:nvPr/>
        </p:nvGrpSpPr>
        <p:grpSpPr>
          <a:xfrm>
            <a:off x="4151898" y="4297408"/>
            <a:ext cx="4452550" cy="1012735"/>
            <a:chOff x="299977" y="1134141"/>
            <a:chExt cx="4841379" cy="1280739"/>
          </a:xfrm>
        </p:grpSpPr>
        <p:grpSp>
          <p:nvGrpSpPr>
            <p:cNvPr id="40" name="Group 479"/>
            <p:cNvGrpSpPr/>
            <p:nvPr/>
          </p:nvGrpSpPr>
          <p:grpSpPr>
            <a:xfrm>
              <a:off x="299977" y="1134141"/>
              <a:ext cx="4841379" cy="355642"/>
              <a:chOff x="0" y="0"/>
              <a:chExt cx="4841377" cy="355641"/>
            </a:xfrm>
          </p:grpSpPr>
          <p:grpSp>
            <p:nvGrpSpPr>
              <p:cNvPr id="46" name="Group 477"/>
              <p:cNvGrpSpPr/>
              <p:nvPr/>
            </p:nvGrpSpPr>
            <p:grpSpPr>
              <a:xfrm>
                <a:off x="0" y="0"/>
                <a:ext cx="4320009" cy="355642"/>
                <a:chOff x="0" y="0"/>
                <a:chExt cx="4320008" cy="355641"/>
              </a:xfrm>
            </p:grpSpPr>
            <p:sp>
              <p:nvSpPr>
                <p:cNvPr id="48" name="Shape 467"/>
                <p:cNvSpPr/>
                <p:nvPr/>
              </p:nvSpPr>
              <p:spPr>
                <a:xfrm>
                  <a:off x="2680194"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FF2600"/>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FF2600"/>
                      </a:solidFill>
                      <a:effectLst/>
                      <a:uLnTx/>
                      <a:uFillTx/>
                      <a:latin typeface="Times"/>
                      <a:cs typeface="Times"/>
                      <a:sym typeface="Times"/>
                    </a:rPr>
                    <a:t>7</a:t>
                  </a:r>
                  <a:endParaRPr kumimoji="0" lang="de-DE" sz="1300" b="1" i="0" u="none" strike="noStrike" kern="0" cap="none" spc="0" normalizeH="0" baseline="0" dirty="0">
                    <a:ln>
                      <a:noFill/>
                    </a:ln>
                    <a:solidFill>
                      <a:srgbClr val="FF2600"/>
                    </a:solidFill>
                    <a:effectLst/>
                    <a:uLnTx/>
                    <a:uFillTx/>
                    <a:latin typeface="Times"/>
                    <a:cs typeface="Times"/>
                    <a:sym typeface="Times"/>
                  </a:endParaRPr>
                </a:p>
              </p:txBody>
            </p:sp>
            <p:sp>
              <p:nvSpPr>
                <p:cNvPr id="49" name="Shape 468"/>
                <p:cNvSpPr/>
                <p:nvPr/>
              </p:nvSpPr>
              <p:spPr>
                <a:xfrm>
                  <a:off x="854355"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0433FF"/>
                      </a:solidFill>
                      <a:effectLst/>
                      <a:uLnTx/>
                      <a:uFillTx/>
                      <a:latin typeface="Times"/>
                      <a:cs typeface="Times"/>
                      <a:sym typeface="Times"/>
                    </a:rPr>
                    <a:t>3</a:t>
                  </a:r>
                  <a:endParaRPr kumimoji="0" lang="de-DE" sz="1300" b="1" i="0" u="none" strike="noStrike" kern="0" cap="none" spc="0" normalizeH="0" baseline="0" dirty="0">
                    <a:ln>
                      <a:noFill/>
                    </a:ln>
                    <a:solidFill>
                      <a:srgbClr val="0433FF"/>
                    </a:solidFill>
                    <a:effectLst/>
                    <a:uLnTx/>
                    <a:uFillTx/>
                    <a:latin typeface="Times"/>
                    <a:cs typeface="Times"/>
                    <a:sym typeface="Times"/>
                  </a:endParaRPr>
                </a:p>
              </p:txBody>
            </p:sp>
            <p:sp>
              <p:nvSpPr>
                <p:cNvPr id="50" name="Shape 469"/>
                <p:cNvSpPr/>
                <p:nvPr/>
              </p:nvSpPr>
              <p:spPr>
                <a:xfrm>
                  <a:off x="3961731" y="0"/>
                  <a:ext cx="358278"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000" b="1">
                      <a:solidFill>
                        <a:srgbClr val="FF2600"/>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000" b="1" i="0" u="none" strike="noStrike" kern="0" cap="none" spc="0" normalizeH="0" baseline="0" dirty="0" smtClean="0">
                      <a:ln>
                        <a:noFill/>
                      </a:ln>
                      <a:solidFill>
                        <a:srgbClr val="FF2600"/>
                      </a:solidFill>
                      <a:effectLst/>
                      <a:uLnTx/>
                      <a:uFillTx/>
                      <a:latin typeface="Times"/>
                      <a:cs typeface="Times"/>
                      <a:sym typeface="Times"/>
                    </a:rPr>
                    <a:t>10</a:t>
                  </a:r>
                  <a:endParaRPr kumimoji="0" lang="de-DE" sz="1000" b="1" i="0" u="none" strike="noStrike" kern="0" cap="none" spc="0" normalizeH="0" baseline="0" dirty="0">
                    <a:ln>
                      <a:noFill/>
                    </a:ln>
                    <a:solidFill>
                      <a:srgbClr val="FF2600"/>
                    </a:solidFill>
                    <a:effectLst/>
                    <a:uLnTx/>
                    <a:uFillTx/>
                    <a:latin typeface="Times"/>
                    <a:cs typeface="Times"/>
                    <a:sym typeface="Times"/>
                  </a:endParaRPr>
                </a:p>
              </p:txBody>
            </p:sp>
            <p:sp>
              <p:nvSpPr>
                <p:cNvPr id="51" name="Shape 470"/>
                <p:cNvSpPr/>
                <p:nvPr/>
              </p:nvSpPr>
              <p:spPr>
                <a:xfrm>
                  <a:off x="1281531"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0433FF"/>
                      </a:solidFill>
                      <a:effectLst/>
                      <a:uLnTx/>
                      <a:uFillTx/>
                      <a:latin typeface="Times"/>
                      <a:cs typeface="Times"/>
                      <a:sym typeface="Times"/>
                    </a:rPr>
                    <a:t>4</a:t>
                  </a:r>
                  <a:endParaRPr kumimoji="0" lang="de-DE" sz="1300" b="1" i="0" u="none" strike="noStrike" kern="0" cap="none" spc="0" normalizeH="0" baseline="0" dirty="0">
                    <a:ln>
                      <a:noFill/>
                    </a:ln>
                    <a:solidFill>
                      <a:srgbClr val="0433FF"/>
                    </a:solidFill>
                    <a:effectLst/>
                    <a:uLnTx/>
                    <a:uFillTx/>
                    <a:latin typeface="Times"/>
                    <a:cs typeface="Times"/>
                    <a:sym typeface="Times"/>
                  </a:endParaRPr>
                </a:p>
              </p:txBody>
            </p:sp>
            <p:sp>
              <p:nvSpPr>
                <p:cNvPr id="52" name="Shape 471"/>
                <p:cNvSpPr/>
                <p:nvPr/>
              </p:nvSpPr>
              <p:spPr>
                <a:xfrm>
                  <a:off x="2253015"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FF2600"/>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FF2600"/>
                      </a:solidFill>
                      <a:effectLst/>
                      <a:uLnTx/>
                      <a:uFillTx/>
                      <a:latin typeface="Times"/>
                      <a:cs typeface="Times"/>
                      <a:sym typeface="Times"/>
                    </a:rPr>
                    <a:t>6</a:t>
                  </a:r>
                  <a:endParaRPr kumimoji="0" lang="de-DE" sz="1300" b="1" i="0" u="none" strike="noStrike" kern="0" cap="none" spc="0" normalizeH="0" baseline="0" dirty="0">
                    <a:ln>
                      <a:noFill/>
                    </a:ln>
                    <a:solidFill>
                      <a:srgbClr val="FF2600"/>
                    </a:solidFill>
                    <a:effectLst/>
                    <a:uLnTx/>
                    <a:uFillTx/>
                    <a:latin typeface="Times"/>
                    <a:cs typeface="Times"/>
                    <a:sym typeface="Times"/>
                  </a:endParaRPr>
                </a:p>
              </p:txBody>
            </p:sp>
            <p:sp>
              <p:nvSpPr>
                <p:cNvPr id="53" name="Shape 472"/>
                <p:cNvSpPr/>
                <p:nvPr/>
              </p:nvSpPr>
              <p:spPr>
                <a:xfrm>
                  <a:off x="3534545"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FF2600"/>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FF2600"/>
                      </a:solidFill>
                      <a:effectLst/>
                      <a:uLnTx/>
                      <a:uFillTx/>
                      <a:latin typeface="Times"/>
                      <a:cs typeface="Times"/>
                      <a:sym typeface="Times"/>
                    </a:rPr>
                    <a:t>9</a:t>
                  </a:r>
                  <a:endParaRPr kumimoji="0" lang="de-DE" sz="1300" b="1" i="0" u="none" strike="noStrike" kern="0" cap="none" spc="0" normalizeH="0" baseline="0" dirty="0">
                    <a:ln>
                      <a:noFill/>
                    </a:ln>
                    <a:solidFill>
                      <a:srgbClr val="FF2600"/>
                    </a:solidFill>
                    <a:effectLst/>
                    <a:uLnTx/>
                    <a:uFillTx/>
                    <a:latin typeface="Times"/>
                    <a:cs typeface="Times"/>
                    <a:sym typeface="Times"/>
                  </a:endParaRPr>
                </a:p>
              </p:txBody>
            </p:sp>
            <p:sp>
              <p:nvSpPr>
                <p:cNvPr id="54" name="Shape 473"/>
                <p:cNvSpPr/>
                <p:nvPr/>
              </p:nvSpPr>
              <p:spPr>
                <a:xfrm>
                  <a:off x="1708710"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0433FF"/>
                      </a:solidFill>
                      <a:effectLst/>
                      <a:uLnTx/>
                      <a:uFillTx/>
                      <a:latin typeface="Times"/>
                      <a:cs typeface="Times"/>
                      <a:sym typeface="Times"/>
                    </a:rPr>
                    <a:t>5</a:t>
                  </a:r>
                  <a:endParaRPr kumimoji="0" lang="de-DE" sz="1300" b="1" i="0" u="none" strike="noStrike" kern="0" cap="none" spc="0" normalizeH="0" baseline="0" dirty="0">
                    <a:ln>
                      <a:noFill/>
                    </a:ln>
                    <a:solidFill>
                      <a:srgbClr val="0433FF"/>
                    </a:solidFill>
                    <a:effectLst/>
                    <a:uLnTx/>
                    <a:uFillTx/>
                    <a:latin typeface="Times"/>
                    <a:cs typeface="Times"/>
                    <a:sym typeface="Times"/>
                  </a:endParaRPr>
                </a:p>
              </p:txBody>
            </p:sp>
            <p:sp>
              <p:nvSpPr>
                <p:cNvPr id="55" name="Shape 474"/>
                <p:cNvSpPr/>
                <p:nvPr/>
              </p:nvSpPr>
              <p:spPr>
                <a:xfrm>
                  <a:off x="427177" y="0"/>
                  <a:ext cx="358279"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0433FF"/>
                      </a:solidFill>
                      <a:effectLst/>
                      <a:uLnTx/>
                      <a:uFillTx/>
                      <a:latin typeface="Times"/>
                      <a:cs typeface="Times"/>
                      <a:sym typeface="Times"/>
                    </a:rPr>
                    <a:t>2</a:t>
                  </a:r>
                  <a:endParaRPr kumimoji="0" lang="de-DE" sz="1300" b="1" i="0" u="none" strike="noStrike" kern="0" cap="none" spc="0" normalizeH="0" baseline="0" dirty="0">
                    <a:ln>
                      <a:noFill/>
                    </a:ln>
                    <a:solidFill>
                      <a:srgbClr val="0433FF"/>
                    </a:solidFill>
                    <a:effectLst/>
                    <a:uLnTx/>
                    <a:uFillTx/>
                    <a:latin typeface="Times"/>
                    <a:cs typeface="Times"/>
                    <a:sym typeface="Times"/>
                  </a:endParaRPr>
                </a:p>
              </p:txBody>
            </p:sp>
            <p:sp>
              <p:nvSpPr>
                <p:cNvPr id="56" name="Shape 475"/>
                <p:cNvSpPr/>
                <p:nvPr/>
              </p:nvSpPr>
              <p:spPr>
                <a:xfrm>
                  <a:off x="0" y="0"/>
                  <a:ext cx="358278"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0433FF"/>
                      </a:solidFill>
                      <a:effectLst/>
                      <a:uLnTx/>
                      <a:uFillTx/>
                      <a:latin typeface="Times"/>
                      <a:cs typeface="Times"/>
                      <a:sym typeface="Times"/>
                    </a:rPr>
                    <a:t>1</a:t>
                  </a:r>
                  <a:endParaRPr kumimoji="0" lang="de-DE" sz="1300" b="1" i="0" u="none" strike="noStrike" kern="0" cap="none" spc="0" normalizeH="0" baseline="0" dirty="0">
                    <a:ln>
                      <a:noFill/>
                    </a:ln>
                    <a:solidFill>
                      <a:srgbClr val="0433FF"/>
                    </a:solidFill>
                    <a:effectLst/>
                    <a:uLnTx/>
                    <a:uFillTx/>
                    <a:latin typeface="Times"/>
                    <a:cs typeface="Times"/>
                    <a:sym typeface="Times"/>
                  </a:endParaRPr>
                </a:p>
              </p:txBody>
            </p:sp>
            <p:sp>
              <p:nvSpPr>
                <p:cNvPr id="57" name="Shape 476"/>
                <p:cNvSpPr/>
                <p:nvPr/>
              </p:nvSpPr>
              <p:spPr>
                <a:xfrm>
                  <a:off x="3107375" y="0"/>
                  <a:ext cx="358278"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300" b="1">
                      <a:solidFill>
                        <a:srgbClr val="FF2600"/>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300" b="1" i="0" u="none" strike="noStrike" kern="0" cap="none" spc="0" normalizeH="0" baseline="0" dirty="0" smtClean="0">
                      <a:ln>
                        <a:noFill/>
                      </a:ln>
                      <a:solidFill>
                        <a:srgbClr val="FF2600"/>
                      </a:solidFill>
                      <a:effectLst/>
                      <a:uLnTx/>
                      <a:uFillTx/>
                      <a:latin typeface="Times"/>
                      <a:cs typeface="Times"/>
                      <a:sym typeface="Times"/>
                    </a:rPr>
                    <a:t>8</a:t>
                  </a:r>
                  <a:endParaRPr kumimoji="0" lang="de-DE" sz="1300" b="1" i="0" u="none" strike="noStrike" kern="0" cap="none" spc="0" normalizeH="0" baseline="0" dirty="0">
                    <a:ln>
                      <a:noFill/>
                    </a:ln>
                    <a:solidFill>
                      <a:srgbClr val="FF2600"/>
                    </a:solidFill>
                    <a:effectLst/>
                    <a:uLnTx/>
                    <a:uFillTx/>
                    <a:latin typeface="Times"/>
                    <a:cs typeface="Times"/>
                    <a:sym typeface="Times"/>
                  </a:endParaRPr>
                </a:p>
              </p:txBody>
            </p:sp>
          </p:grpSp>
          <p:sp>
            <p:nvSpPr>
              <p:cNvPr id="47" name="Shape 478"/>
              <p:cNvSpPr/>
              <p:nvPr/>
            </p:nvSpPr>
            <p:spPr>
              <a:xfrm>
                <a:off x="4483100" y="0"/>
                <a:ext cx="358278" cy="355642"/>
              </a:xfrm>
              <a:prstGeom prst="ellipse">
                <a:avLst/>
              </a:prstGeom>
              <a:solidFill>
                <a:srgbClr val="FFFFFF"/>
              </a:solidFill>
              <a:ln w="25400" cap="flat">
                <a:solidFill>
                  <a:srgbClr val="000000"/>
                </a:solidFill>
                <a:prstDash val="solid"/>
                <a:miter lim="400000"/>
              </a:ln>
              <a:effectLst/>
              <a:extLst>
                <a:ext uri="{C572A759-6A51-4108-AA02-DFA0A04FC94B}">
                  <ma14:wrappingTextBoxFlag xmlns:ma14="http://schemas.microsoft.com/office/mac/drawingml/2011/main" val="1"/>
                </a:ext>
              </a:extLst>
            </p:spPr>
            <p:txBody>
              <a:bodyPr wrap="square" lIns="50800" tIns="50800" rIns="50800" bIns="50800" numCol="1" anchor="ctr">
                <a:noAutofit/>
              </a:bodyPr>
              <a:lstStyle>
                <a:lvl1pPr>
                  <a:defRPr sz="1000" b="1">
                    <a:solidFill>
                      <a:srgbClr val="0433FF"/>
                    </a:solidFill>
                    <a:latin typeface="Times"/>
                    <a:ea typeface="Times"/>
                    <a:cs typeface="Times"/>
                    <a:sym typeface="Times"/>
                  </a:defRPr>
                </a:lvl1pPr>
              </a:lstStyle>
              <a:p>
                <a:pPr marL="0" marR="0" lvl="0" indent="0" algn="ctr" defTabSz="584200" eaLnBrk="1" fontAlgn="auto" latinLnBrk="0" hangingPunct="1">
                  <a:lnSpc>
                    <a:spcPct val="100000"/>
                  </a:lnSpc>
                  <a:spcBef>
                    <a:spcPts val="0"/>
                  </a:spcBef>
                  <a:spcAft>
                    <a:spcPts val="0"/>
                  </a:spcAft>
                  <a:buClrTx/>
                  <a:buSzTx/>
                  <a:buFontTx/>
                  <a:buNone/>
                  <a:tabLst/>
                  <a:defRPr/>
                </a:pPr>
                <a:r>
                  <a:rPr kumimoji="0" lang="de-DE" sz="1000" b="1" i="0" u="none" strike="noStrike" kern="0" cap="none" spc="0" normalizeH="0" baseline="0" dirty="0" smtClean="0">
                    <a:ln>
                      <a:noFill/>
                    </a:ln>
                    <a:solidFill>
                      <a:srgbClr val="0433FF"/>
                    </a:solidFill>
                    <a:effectLst/>
                    <a:uLnTx/>
                    <a:uFillTx/>
                    <a:latin typeface="Times"/>
                    <a:cs typeface="Times"/>
                    <a:sym typeface="Times"/>
                  </a:rPr>
                  <a:t>11</a:t>
                </a:r>
                <a:endParaRPr kumimoji="0" lang="de-DE" sz="1000" b="1" i="0" u="none" strike="noStrike" kern="0" cap="none" spc="0" normalizeH="0" baseline="0" dirty="0">
                  <a:ln>
                    <a:noFill/>
                  </a:ln>
                  <a:solidFill>
                    <a:srgbClr val="0433FF"/>
                  </a:solidFill>
                  <a:effectLst/>
                  <a:uLnTx/>
                  <a:uFillTx/>
                  <a:latin typeface="Times"/>
                  <a:cs typeface="Times"/>
                  <a:sym typeface="Times"/>
                </a:endParaRPr>
              </a:p>
            </p:txBody>
          </p:sp>
        </p:grpSp>
        <p:grpSp>
          <p:nvGrpSpPr>
            <p:cNvPr id="41" name="Group 482"/>
            <p:cNvGrpSpPr/>
            <p:nvPr/>
          </p:nvGrpSpPr>
          <p:grpSpPr>
            <a:xfrm>
              <a:off x="2887688" y="1564845"/>
              <a:ext cx="583902" cy="850035"/>
              <a:chOff x="0" y="0"/>
              <a:chExt cx="583900" cy="850033"/>
            </a:xfrm>
          </p:grpSpPr>
          <p:sp>
            <p:nvSpPr>
              <p:cNvPr id="44" name="Shape 480"/>
              <p:cNvSpPr/>
              <p:nvPr/>
            </p:nvSpPr>
            <p:spPr>
              <a:xfrm flipH="1">
                <a:off x="266699" y="0"/>
                <a:ext cx="2" cy="369778"/>
              </a:xfrm>
              <a:prstGeom prst="line">
                <a:avLst/>
              </a:prstGeom>
              <a:noFill/>
              <a:ln w="38100" cap="flat">
                <a:solidFill>
                  <a:srgbClr val="000000"/>
                </a:solidFill>
                <a:prstDash val="solid"/>
                <a:miter lim="400000"/>
                <a:headEnd type="stealth" w="med" len="med"/>
              </a:ln>
              <a:effectLst/>
            </p:spPr>
            <p:txBody>
              <a:bodyPr wrap="square" lIns="0" tIns="0" rIns="0" bIns="0" numCol="1" anchor="t">
                <a:noAutofit/>
              </a:bodyPr>
              <a:lstStyle/>
              <a:p>
                <a:pPr marL="0" marR="0" lvl="0" indent="0" defTabSz="457200" eaLnBrk="1" fontAlgn="auto" latinLnBrk="0" hangingPunct="1">
                  <a:lnSpc>
                    <a:spcPct val="100000"/>
                  </a:lnSpc>
                  <a:spcBef>
                    <a:spcPts val="0"/>
                  </a:spcBef>
                  <a:spcAft>
                    <a:spcPts val="0"/>
                  </a:spcAft>
                  <a:buClrTx/>
                  <a:buSzTx/>
                  <a:buFontTx/>
                  <a:buNone/>
                  <a:tabLst/>
                  <a:defRPr sz="1200">
                    <a:latin typeface="Helvetica"/>
                    <a:ea typeface="Helvetica"/>
                    <a:cs typeface="Helvetica"/>
                    <a:sym typeface="Helvetica"/>
                  </a:defRPr>
                </a:pPr>
                <a:endParaRPr kumimoji="0" lang="de-DE" sz="1200" b="0" i="0" u="none" strike="noStrike" kern="0" cap="none" spc="0" normalizeH="0" baseline="0" dirty="0">
                  <a:ln>
                    <a:noFill/>
                  </a:ln>
                  <a:solidFill>
                    <a:srgbClr val="000000"/>
                  </a:solidFill>
                  <a:effectLst/>
                  <a:uLnTx/>
                  <a:uFillTx/>
                  <a:latin typeface="Helvetica"/>
                  <a:ea typeface="Helvetica"/>
                  <a:cs typeface="Helvetica"/>
                  <a:sym typeface="Helvetica"/>
                </a:endParaRPr>
              </a:p>
            </p:txBody>
          </p:sp>
          <p:sp>
            <p:nvSpPr>
              <p:cNvPr id="45" name="Shape 481"/>
              <p:cNvSpPr/>
              <p:nvPr/>
            </p:nvSpPr>
            <p:spPr>
              <a:xfrm>
                <a:off x="0" y="331068"/>
                <a:ext cx="583900" cy="518965"/>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457200">
                  <a:spcBef>
                    <a:spcPts val="700"/>
                  </a:spcBef>
                  <a:defRPr sz="2800">
                    <a:latin typeface="Arial"/>
                    <a:ea typeface="Arial"/>
                    <a:cs typeface="Arial"/>
                    <a:sym typeface="Arial"/>
                  </a:defRPr>
                </a:lvl1pPr>
              </a:lstStyle>
              <a:p>
                <a:pPr marL="0" marR="0" lvl="0" indent="0" algn="l" defTabSz="457200" eaLnBrk="1" fontAlgn="auto" latinLnBrk="0" hangingPunct="1">
                  <a:lnSpc>
                    <a:spcPct val="100000"/>
                  </a:lnSpc>
                  <a:spcBef>
                    <a:spcPts val="700"/>
                  </a:spcBef>
                  <a:spcAft>
                    <a:spcPts val="0"/>
                  </a:spcAft>
                  <a:buClrTx/>
                  <a:buSzTx/>
                  <a:buFontTx/>
                  <a:buNone/>
                  <a:tabLst/>
                  <a:defRPr/>
                </a:pPr>
                <a:r>
                  <a:rPr kumimoji="0" lang="de-DE" sz="2000" b="0" i="0" u="none" strike="noStrike" kern="0" cap="none" spc="0" normalizeH="0" baseline="0" dirty="0" smtClean="0">
                    <a:ln>
                      <a:noFill/>
                    </a:ln>
                    <a:solidFill>
                      <a:srgbClr val="000000"/>
                    </a:solidFill>
                    <a:effectLst/>
                    <a:uLnTx/>
                    <a:uFillTx/>
                    <a:latin typeface="Calibri" panose="020F0502020204030204" pitchFamily="34" charset="0"/>
                    <a:cs typeface="Calibri" panose="020F0502020204030204" pitchFamily="34" charset="0"/>
                    <a:sym typeface="Arial"/>
                  </a:rPr>
                  <a:t>7ter</a:t>
                </a:r>
                <a:endParaRPr kumimoji="0" lang="de-DE" sz="2000" b="0" i="0" u="none" strike="noStrike" kern="0" cap="none" spc="0" normalizeH="0" baseline="0" dirty="0">
                  <a:ln>
                    <a:noFill/>
                  </a:ln>
                  <a:solidFill>
                    <a:srgbClr val="000000"/>
                  </a:solidFill>
                  <a:effectLst/>
                  <a:uLnTx/>
                  <a:uFillTx/>
                  <a:latin typeface="Calibri" panose="020F0502020204030204" pitchFamily="34" charset="0"/>
                  <a:cs typeface="Calibri" panose="020F0502020204030204" pitchFamily="34" charset="0"/>
                  <a:sym typeface="Arial"/>
                </a:endParaRPr>
              </a:p>
            </p:txBody>
          </p:sp>
        </p:grpSp>
      </p:grpSp>
      <p:sp>
        <p:nvSpPr>
          <p:cNvPr id="58" name="Shape 484"/>
          <p:cNvSpPr/>
          <p:nvPr/>
        </p:nvSpPr>
        <p:spPr>
          <a:xfrm>
            <a:off x="4332339" y="5315902"/>
            <a:ext cx="4813302" cy="41036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ctr">
            <a:spAutoFit/>
          </a:bodyPr>
          <a:lstStyle>
            <a:lvl1pPr algn="l" defTabSz="457200">
              <a:spcBef>
                <a:spcPts val="700"/>
              </a:spcBef>
              <a:defRPr sz="2600">
                <a:latin typeface="Calibri"/>
                <a:ea typeface="Calibri"/>
                <a:cs typeface="Calibri"/>
                <a:sym typeface="Calibri"/>
              </a:defRPr>
            </a:lvl1pPr>
          </a:lstStyle>
          <a:p>
            <a:pPr marL="0" marR="0" lvl="0" indent="0" algn="l" defTabSz="457200" eaLnBrk="1" fontAlgn="auto" latinLnBrk="0" hangingPunct="1">
              <a:lnSpc>
                <a:spcPct val="100000"/>
              </a:lnSpc>
              <a:spcBef>
                <a:spcPts val="700"/>
              </a:spcBef>
              <a:spcAft>
                <a:spcPts val="0"/>
              </a:spcAft>
              <a:buClrTx/>
              <a:buSzTx/>
              <a:buFontTx/>
              <a:buNone/>
              <a:tabLst/>
              <a:defRPr/>
            </a:pPr>
            <a:r>
              <a:rPr kumimoji="0" lang="de-DE" sz="2000" b="0" i="0" u="none" strike="noStrike" kern="0" cap="none" spc="0" normalizeH="0" baseline="0" dirty="0" smtClean="0">
                <a:ln>
                  <a:noFill/>
                </a:ln>
                <a:solidFill>
                  <a:srgbClr val="000000"/>
                </a:solidFill>
                <a:effectLst/>
                <a:uLnTx/>
                <a:uFillTx/>
                <a:latin typeface="Calibri"/>
                <a:cs typeface="Calibri"/>
                <a:sym typeface="Calibri"/>
              </a:rPr>
              <a:t> Das 7. Plättchen ist rot.</a:t>
            </a:r>
            <a:endParaRPr kumimoji="0" lang="de-DE" sz="2000" b="0" i="0" u="none" strike="noStrike" kern="0" cap="none" spc="0" normalizeH="0" baseline="0" dirty="0">
              <a:ln>
                <a:noFill/>
              </a:ln>
              <a:solidFill>
                <a:srgbClr val="000000"/>
              </a:solidFill>
              <a:effectLst/>
              <a:uLnTx/>
              <a:uFillTx/>
              <a:latin typeface="Calibri"/>
              <a:cs typeface="Calibri"/>
              <a:sym typeface="Calibri"/>
            </a:endParaRPr>
          </a:p>
        </p:txBody>
      </p:sp>
      <p:sp>
        <p:nvSpPr>
          <p:cNvPr id="59" name="Shape 483"/>
          <p:cNvSpPr/>
          <p:nvPr/>
        </p:nvSpPr>
        <p:spPr>
          <a:xfrm>
            <a:off x="4294762" y="3693890"/>
            <a:ext cx="1591782" cy="41036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none" lIns="50800" tIns="50800" rIns="50800" bIns="50800" numCol="1" anchor="ctr">
            <a:spAutoFit/>
          </a:bodyPr>
          <a:lstStyle>
            <a:lvl1pPr algn="l" defTabSz="457200">
              <a:spcBef>
                <a:spcPts val="700"/>
              </a:spcBef>
              <a:defRPr sz="2800" b="1">
                <a:solidFill>
                  <a:schemeClr val="accent1">
                    <a:hueOff val="273561"/>
                    <a:satOff val="2937"/>
                    <a:lumOff val="-22233"/>
                  </a:schemeClr>
                </a:solidFill>
                <a:latin typeface="Helvetica"/>
                <a:ea typeface="Helvetica"/>
                <a:cs typeface="Helvetica"/>
                <a:sym typeface="Helvetica"/>
              </a:defRPr>
            </a:lvl1pPr>
          </a:lstStyle>
          <a:p>
            <a:pPr marL="0" marR="0" lvl="0" indent="0" algn="l" defTabSz="457200" eaLnBrk="1" fontAlgn="auto" latinLnBrk="0" hangingPunct="1">
              <a:lnSpc>
                <a:spcPct val="100000"/>
              </a:lnSpc>
              <a:spcBef>
                <a:spcPts val="700"/>
              </a:spcBef>
              <a:spcAft>
                <a:spcPts val="0"/>
              </a:spcAft>
              <a:buClrTx/>
              <a:buSzTx/>
              <a:buFontTx/>
              <a:buNone/>
              <a:tabLst/>
              <a:defRPr/>
            </a:pPr>
            <a:r>
              <a:rPr kumimoji="0" lang="de-DE" sz="2000" b="1" i="0" u="none" strike="noStrike" kern="0" cap="none" spc="0" normalizeH="0" baseline="0" dirty="0" smtClean="0">
                <a:ln>
                  <a:noFill/>
                </a:ln>
                <a:solidFill>
                  <a:schemeClr val="tx1"/>
                </a:solidFill>
                <a:effectLst/>
                <a:uLnTx/>
                <a:uFillTx/>
                <a:latin typeface="Calibri" panose="020F0502020204030204" pitchFamily="34" charset="0"/>
                <a:cs typeface="Calibri" panose="020F0502020204030204" pitchFamily="34" charset="0"/>
                <a:sym typeface="Helvetica"/>
              </a:rPr>
              <a:t>Der wievielte:</a:t>
            </a:r>
            <a:endParaRPr kumimoji="0" lang="de-DE" sz="2000" b="1" i="0" u="none" strike="noStrike" kern="0" cap="none" spc="0" normalizeH="0" baseline="0" dirty="0">
              <a:ln>
                <a:noFill/>
              </a:ln>
              <a:solidFill>
                <a:schemeClr val="tx1"/>
              </a:solidFill>
              <a:effectLst/>
              <a:uLnTx/>
              <a:uFillTx/>
              <a:latin typeface="Calibri" panose="020F0502020204030204" pitchFamily="34" charset="0"/>
              <a:cs typeface="Calibri" panose="020F0502020204030204" pitchFamily="34" charset="0"/>
              <a:sym typeface="Helvetica"/>
            </a:endParaRPr>
          </a:p>
        </p:txBody>
      </p:sp>
      <p:sp>
        <p:nvSpPr>
          <p:cNvPr id="7" name="Rechteck 6"/>
          <p:cNvSpPr/>
          <p:nvPr/>
        </p:nvSpPr>
        <p:spPr>
          <a:xfrm>
            <a:off x="3079366" y="4715108"/>
            <a:ext cx="941283" cy="369332"/>
          </a:xfrm>
          <a:prstGeom prst="rect">
            <a:avLst/>
          </a:prstGeom>
        </p:spPr>
        <p:txBody>
          <a:bodyPr wrap="none">
            <a:spAutoFit/>
          </a:bodyPr>
          <a:lstStyle/>
          <a:p>
            <a:pPr lvl="0" algn="r" defTabSz="457200" eaLnBrk="1" fontAlgn="auto" hangingPunct="1">
              <a:spcBef>
                <a:spcPts val="0"/>
              </a:spcBef>
              <a:spcAft>
                <a:spcPts val="0"/>
              </a:spcAft>
            </a:pPr>
            <a:r>
              <a:rPr lang="de-DE" sz="1800" i="1" dirty="0">
                <a:solidFill>
                  <a:srgbClr val="327A86"/>
                </a:solidFill>
                <a:latin typeface="Arial"/>
                <a:ea typeface="ＭＳ Ｐゴシック"/>
              </a:rPr>
              <a:t>ordinal:</a:t>
            </a:r>
          </a:p>
        </p:txBody>
      </p:sp>
    </p:spTree>
    <p:extLst>
      <p:ext uri="{BB962C8B-B14F-4D97-AF65-F5344CB8AC3E}">
        <p14:creationId xmlns:p14="http://schemas.microsoft.com/office/powerpoint/2010/main" val="1985450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9"/>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8"/>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p:cNvSpPr/>
          <p:nvPr/>
        </p:nvSpPr>
        <p:spPr bwMode="auto">
          <a:xfrm>
            <a:off x="1735978" y="1052735"/>
            <a:ext cx="7876581" cy="225199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14" name="Rechteck 13"/>
          <p:cNvSpPr/>
          <p:nvPr/>
        </p:nvSpPr>
        <p:spPr bwMode="auto">
          <a:xfrm>
            <a:off x="2627784" y="3954269"/>
            <a:ext cx="6984775" cy="230452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3" name="Titel 2"/>
          <p:cNvSpPr>
            <a:spLocks noGrp="1"/>
          </p:cNvSpPr>
          <p:nvPr>
            <p:ph type="title"/>
          </p:nvPr>
        </p:nvSpPr>
        <p:spPr/>
        <p:txBody>
          <a:bodyPr>
            <a:normAutofit fontScale="90000"/>
          </a:bodyPr>
          <a:lstStyle/>
          <a:p>
            <a:r>
              <a:rPr lang="de-DE" dirty="0" smtClean="0"/>
              <a:t>1 Zahlaspekte</a:t>
            </a:r>
            <a:endParaRPr lang="de-DE" dirty="0"/>
          </a:p>
        </p:txBody>
      </p:sp>
      <p:pic>
        <p:nvPicPr>
          <p:cNvPr id="6" name="Bild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7704" y="1239475"/>
            <a:ext cx="6732240" cy="1829485"/>
          </a:xfrm>
          <a:prstGeom prst="rect">
            <a:avLst/>
          </a:prstGeom>
        </p:spPr>
      </p:pic>
      <p:sp>
        <p:nvSpPr>
          <p:cNvPr id="7" name="Textfeld 6"/>
          <p:cNvSpPr txBox="1"/>
          <p:nvPr/>
        </p:nvSpPr>
        <p:spPr>
          <a:xfrm>
            <a:off x="323528" y="1876762"/>
            <a:ext cx="2016224" cy="400110"/>
          </a:xfrm>
          <a:prstGeom prst="rect">
            <a:avLst/>
          </a:prstGeom>
          <a:noFill/>
        </p:spPr>
        <p:txBody>
          <a:bodyPr wrap="square" rtlCol="0">
            <a:spAutoFit/>
          </a:bodyPr>
          <a:lstStyle/>
          <a:p>
            <a:r>
              <a:rPr lang="de-DE" sz="2000" b="1" smtClean="0">
                <a:latin typeface="Calibri" panose="020F0502020204030204" pitchFamily="34" charset="0"/>
              </a:rPr>
              <a:t>Kardinalzahl</a:t>
            </a:r>
            <a:endParaRPr lang="de-DE" sz="2000" b="1" dirty="0">
              <a:latin typeface="Calibri" panose="020F0502020204030204" pitchFamily="34" charset="0"/>
            </a:endParaRPr>
          </a:p>
        </p:txBody>
      </p:sp>
      <p:pic>
        <p:nvPicPr>
          <p:cNvPr id="9" name="Bild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1800" y="4151776"/>
            <a:ext cx="5976664" cy="1869512"/>
          </a:xfrm>
          <a:prstGeom prst="rect">
            <a:avLst/>
          </a:prstGeom>
        </p:spPr>
      </p:pic>
      <p:sp>
        <p:nvSpPr>
          <p:cNvPr id="10" name="Textfeld 9"/>
          <p:cNvSpPr txBox="1"/>
          <p:nvPr/>
        </p:nvSpPr>
        <p:spPr>
          <a:xfrm>
            <a:off x="1310432" y="4901098"/>
            <a:ext cx="2016224" cy="400110"/>
          </a:xfrm>
          <a:prstGeom prst="rect">
            <a:avLst/>
          </a:prstGeom>
          <a:noFill/>
        </p:spPr>
        <p:txBody>
          <a:bodyPr wrap="square" rtlCol="0">
            <a:spAutoFit/>
          </a:bodyPr>
          <a:lstStyle/>
          <a:p>
            <a:r>
              <a:rPr lang="de-DE" sz="2000" b="1" dirty="0" smtClean="0">
                <a:latin typeface="Calibri" panose="020F0502020204030204" pitchFamily="34" charset="0"/>
              </a:rPr>
              <a:t>Ordinalzahl</a:t>
            </a:r>
            <a:endParaRPr lang="de-DE" sz="2000" b="1" dirty="0">
              <a:latin typeface="Calibri" panose="020F0502020204030204" pitchFamily="34" charset="0"/>
            </a:endParaRPr>
          </a:p>
        </p:txBody>
      </p:sp>
      <p:sp>
        <p:nvSpPr>
          <p:cNvPr id="11" name="Textfeld 10"/>
          <p:cNvSpPr txBox="1"/>
          <p:nvPr/>
        </p:nvSpPr>
        <p:spPr>
          <a:xfrm>
            <a:off x="3779912" y="6258798"/>
            <a:ext cx="5184576" cy="338554"/>
          </a:xfrm>
          <a:prstGeom prst="rect">
            <a:avLst/>
          </a:prstGeom>
          <a:noFill/>
        </p:spPr>
        <p:txBody>
          <a:bodyPr wrap="square" rtlCol="0">
            <a:spAutoFit/>
          </a:bodyPr>
          <a:lstStyle/>
          <a:p>
            <a:r>
              <a:rPr lang="de-DE" sz="1600" b="1" i="1" dirty="0" smtClean="0">
                <a:solidFill>
                  <a:schemeClr val="tx2"/>
                </a:solidFill>
                <a:latin typeface="Calibri" panose="020F0502020204030204" pitchFamily="34" charset="0"/>
              </a:rPr>
              <a:t>Zahlenbuch 1 (Nührenbörger und Schwarzkopf 2017, S. 47)</a:t>
            </a:r>
            <a:endParaRPr lang="de-DE" sz="1600" b="1" i="1" dirty="0">
              <a:solidFill>
                <a:schemeClr val="tx2"/>
              </a:solidFill>
              <a:latin typeface="Calibri" panose="020F0502020204030204" pitchFamily="34" charset="0"/>
            </a:endParaRPr>
          </a:p>
        </p:txBody>
      </p:sp>
      <p:sp>
        <p:nvSpPr>
          <p:cNvPr id="13" name="Textfeld 12"/>
          <p:cNvSpPr txBox="1"/>
          <p:nvPr/>
        </p:nvSpPr>
        <p:spPr>
          <a:xfrm>
            <a:off x="3923928" y="3284984"/>
            <a:ext cx="5184576" cy="338554"/>
          </a:xfrm>
          <a:prstGeom prst="rect">
            <a:avLst/>
          </a:prstGeom>
          <a:noFill/>
        </p:spPr>
        <p:txBody>
          <a:bodyPr wrap="square" rtlCol="0">
            <a:spAutoFit/>
          </a:bodyPr>
          <a:lstStyle/>
          <a:p>
            <a:r>
              <a:rPr lang="de-DE" sz="1600" b="1" i="1" dirty="0" smtClean="0">
                <a:solidFill>
                  <a:schemeClr val="tx2"/>
                </a:solidFill>
                <a:latin typeface="Calibri" panose="020F0502020204030204" pitchFamily="34" charset="0"/>
              </a:rPr>
              <a:t>Zahlenbuch 1 (Nührenbörger und Schwarzkopf 2017, S. 6)</a:t>
            </a:r>
            <a:endParaRPr lang="de-DE" sz="1600" b="1" i="1" dirty="0">
              <a:solidFill>
                <a:schemeClr val="tx2"/>
              </a:solidFill>
              <a:latin typeface="Calibri" panose="020F0502020204030204" pitchFamily="34" charset="0"/>
            </a:endParaRPr>
          </a:p>
        </p:txBody>
      </p:sp>
      <p:sp>
        <p:nvSpPr>
          <p:cNvPr id="2" name="Textfeld 1"/>
          <p:cNvSpPr txBox="1"/>
          <p:nvPr/>
        </p:nvSpPr>
        <p:spPr>
          <a:xfrm>
            <a:off x="6984268" y="2996952"/>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
        <p:nvSpPr>
          <p:cNvPr id="15" name="Textfeld 14"/>
          <p:cNvSpPr txBox="1"/>
          <p:nvPr/>
        </p:nvSpPr>
        <p:spPr>
          <a:xfrm>
            <a:off x="6912260" y="5966409"/>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3969119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hteck 13"/>
          <p:cNvSpPr/>
          <p:nvPr/>
        </p:nvSpPr>
        <p:spPr bwMode="auto">
          <a:xfrm>
            <a:off x="0" y="1949042"/>
            <a:ext cx="9144000" cy="3733692"/>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itel 5"/>
          <p:cNvSpPr>
            <a:spLocks noGrp="1"/>
          </p:cNvSpPr>
          <p:nvPr>
            <p:ph type="title"/>
          </p:nvPr>
        </p:nvSpPr>
        <p:spPr/>
        <p:txBody>
          <a:bodyPr>
            <a:normAutofit fontScale="90000"/>
          </a:bodyPr>
          <a:lstStyle/>
          <a:p>
            <a:r>
              <a:rPr lang="de-DE" dirty="0" smtClean="0"/>
              <a:t>1 Zahlaspekte</a:t>
            </a:r>
            <a:endParaRPr lang="de-DE" dirty="0"/>
          </a:p>
        </p:txBody>
      </p:sp>
      <p:pic>
        <p:nvPicPr>
          <p:cNvPr id="8" name="Bild 7"/>
          <p:cNvPicPr>
            <a:picLocks noChangeAspect="1"/>
          </p:cNvPicPr>
          <p:nvPr/>
        </p:nvPicPr>
        <p:blipFill rotWithShape="1">
          <a:blip r:embed="rId3">
            <a:extLst>
              <a:ext uri="{28A0092B-C50C-407E-A947-70E740481C1C}">
                <a14:useLocalDpi xmlns:a14="http://schemas.microsoft.com/office/drawing/2010/main" val="0"/>
              </a:ext>
            </a:extLst>
          </a:blip>
          <a:srcRect l="1" t="2792" r="839"/>
          <a:stretch/>
        </p:blipFill>
        <p:spPr>
          <a:xfrm>
            <a:off x="323528" y="2578203"/>
            <a:ext cx="8506234" cy="2506981"/>
          </a:xfrm>
          <a:prstGeom prst="rect">
            <a:avLst/>
          </a:prstGeom>
        </p:spPr>
      </p:pic>
      <p:sp>
        <p:nvSpPr>
          <p:cNvPr id="9" name="Textfeld 8"/>
          <p:cNvSpPr txBox="1"/>
          <p:nvPr/>
        </p:nvSpPr>
        <p:spPr>
          <a:xfrm>
            <a:off x="323528" y="1228690"/>
            <a:ext cx="3240360" cy="400110"/>
          </a:xfrm>
          <a:prstGeom prst="rect">
            <a:avLst/>
          </a:prstGeom>
          <a:noFill/>
        </p:spPr>
        <p:txBody>
          <a:bodyPr wrap="square" rtlCol="0">
            <a:spAutoFit/>
          </a:bodyPr>
          <a:lstStyle/>
          <a:p>
            <a:r>
              <a:rPr lang="de-DE" sz="2000" b="1" dirty="0" smtClean="0">
                <a:latin typeface="Calibri" panose="020F0502020204030204" pitchFamily="34" charset="0"/>
              </a:rPr>
              <a:t>Kardinalzahl</a:t>
            </a:r>
            <a:endParaRPr lang="de-DE" sz="2000" b="1" dirty="0">
              <a:latin typeface="Calibri" panose="020F0502020204030204" pitchFamily="34" charset="0"/>
            </a:endParaRPr>
          </a:p>
        </p:txBody>
      </p:sp>
      <p:sp>
        <p:nvSpPr>
          <p:cNvPr id="10" name="Textfeld 9"/>
          <p:cNvSpPr txBox="1"/>
          <p:nvPr/>
        </p:nvSpPr>
        <p:spPr>
          <a:xfrm>
            <a:off x="4535996" y="1228690"/>
            <a:ext cx="3240360" cy="400110"/>
          </a:xfrm>
          <a:prstGeom prst="rect">
            <a:avLst/>
          </a:prstGeom>
          <a:noFill/>
        </p:spPr>
        <p:txBody>
          <a:bodyPr wrap="square" rtlCol="0">
            <a:spAutoFit/>
          </a:bodyPr>
          <a:lstStyle/>
          <a:p>
            <a:r>
              <a:rPr lang="de-DE" sz="2000" b="1" dirty="0" smtClean="0">
                <a:latin typeface="Calibri" panose="020F0502020204030204" pitchFamily="34" charset="0"/>
              </a:rPr>
              <a:t>Ordinalzahl</a:t>
            </a:r>
            <a:endParaRPr lang="de-DE" sz="2000" b="1" dirty="0">
              <a:latin typeface="Calibri" panose="020F0502020204030204" pitchFamily="34" charset="0"/>
            </a:endParaRPr>
          </a:p>
        </p:txBody>
      </p:sp>
      <p:sp>
        <p:nvSpPr>
          <p:cNvPr id="11" name="Textfeld 10"/>
          <p:cNvSpPr txBox="1"/>
          <p:nvPr/>
        </p:nvSpPr>
        <p:spPr>
          <a:xfrm>
            <a:off x="323528" y="2092786"/>
            <a:ext cx="2592288" cy="400110"/>
          </a:xfrm>
          <a:prstGeom prst="rect">
            <a:avLst/>
          </a:prstGeom>
          <a:noFill/>
        </p:spPr>
        <p:txBody>
          <a:bodyPr wrap="square" rtlCol="0">
            <a:spAutoFit/>
          </a:bodyPr>
          <a:lstStyle/>
          <a:p>
            <a:r>
              <a:rPr lang="de-DE" sz="2000" b="1" dirty="0" smtClean="0">
                <a:latin typeface="Calibri" panose="020F0502020204030204" pitchFamily="34" charset="0"/>
              </a:rPr>
              <a:t>Wie viele?</a:t>
            </a:r>
            <a:endParaRPr lang="de-DE" sz="2000" b="1" dirty="0">
              <a:latin typeface="Calibri" panose="020F0502020204030204" pitchFamily="34" charset="0"/>
            </a:endParaRPr>
          </a:p>
        </p:txBody>
      </p:sp>
      <p:sp>
        <p:nvSpPr>
          <p:cNvPr id="12" name="Textfeld 11"/>
          <p:cNvSpPr txBox="1"/>
          <p:nvPr/>
        </p:nvSpPr>
        <p:spPr>
          <a:xfrm>
            <a:off x="4572000" y="2092786"/>
            <a:ext cx="2592288" cy="400110"/>
          </a:xfrm>
          <a:prstGeom prst="rect">
            <a:avLst/>
          </a:prstGeom>
          <a:noFill/>
        </p:spPr>
        <p:txBody>
          <a:bodyPr wrap="square" rtlCol="0">
            <a:spAutoFit/>
          </a:bodyPr>
          <a:lstStyle/>
          <a:p>
            <a:r>
              <a:rPr lang="de-DE" sz="2000" b="1" dirty="0" smtClean="0">
                <a:latin typeface="Calibri" panose="020F0502020204030204" pitchFamily="34" charset="0"/>
              </a:rPr>
              <a:t>Zahlenreihe</a:t>
            </a:r>
            <a:endParaRPr lang="de-DE" sz="2000" b="1" dirty="0">
              <a:latin typeface="Calibri" panose="020F0502020204030204" pitchFamily="34" charset="0"/>
            </a:endParaRPr>
          </a:p>
        </p:txBody>
      </p:sp>
      <p:sp>
        <p:nvSpPr>
          <p:cNvPr id="13" name="Textfeld 12"/>
          <p:cNvSpPr txBox="1"/>
          <p:nvPr/>
        </p:nvSpPr>
        <p:spPr>
          <a:xfrm>
            <a:off x="2771800" y="6309320"/>
            <a:ext cx="6120680" cy="338554"/>
          </a:xfrm>
          <a:prstGeom prst="rect">
            <a:avLst/>
          </a:prstGeom>
          <a:noFill/>
        </p:spPr>
        <p:txBody>
          <a:bodyPr wrap="square" rtlCol="0">
            <a:spAutoFit/>
          </a:bodyPr>
          <a:lstStyle/>
          <a:p>
            <a:pPr algn="r"/>
            <a:r>
              <a:rPr lang="de-DE" sz="1600" b="1" i="1" dirty="0" smtClean="0">
                <a:solidFill>
                  <a:schemeClr val="tx2"/>
                </a:solidFill>
                <a:latin typeface="Calibri" panose="020F0502020204030204" pitchFamily="34" charset="0"/>
              </a:rPr>
              <a:t>Zahlenbuch 1 (Nührenbörger und Schwarzkopf 2017, S. 27 und S. 44)</a:t>
            </a:r>
            <a:endParaRPr lang="de-DE" sz="1600" b="1" i="1" dirty="0">
              <a:solidFill>
                <a:schemeClr val="tx2"/>
              </a:solidFill>
              <a:latin typeface="Calibri" panose="020F0502020204030204" pitchFamily="34" charset="0"/>
            </a:endParaRPr>
          </a:p>
        </p:txBody>
      </p:sp>
      <p:sp>
        <p:nvSpPr>
          <p:cNvPr id="15" name="Textfeld 14"/>
          <p:cNvSpPr txBox="1"/>
          <p:nvPr/>
        </p:nvSpPr>
        <p:spPr>
          <a:xfrm>
            <a:off x="6660232" y="5661248"/>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
        <p:nvSpPr>
          <p:cNvPr id="16" name="Textfeld 15"/>
          <p:cNvSpPr txBox="1"/>
          <p:nvPr/>
        </p:nvSpPr>
        <p:spPr>
          <a:xfrm>
            <a:off x="1691680" y="5661248"/>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6198285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p:cNvSpPr/>
          <p:nvPr/>
        </p:nvSpPr>
        <p:spPr bwMode="auto">
          <a:xfrm>
            <a:off x="-468560" y="1027842"/>
            <a:ext cx="9648564" cy="5353486"/>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latin typeface="Calibri" panose="020F0502020204030204" pitchFamily="34" charset="0"/>
            </a:endParaRPr>
          </a:p>
        </p:txBody>
      </p:sp>
      <p:sp>
        <p:nvSpPr>
          <p:cNvPr id="6" name="Titel 5"/>
          <p:cNvSpPr>
            <a:spLocks noGrp="1"/>
          </p:cNvSpPr>
          <p:nvPr>
            <p:ph type="title"/>
          </p:nvPr>
        </p:nvSpPr>
        <p:spPr/>
        <p:txBody>
          <a:bodyPr>
            <a:normAutofit fontScale="90000"/>
          </a:bodyPr>
          <a:lstStyle/>
          <a:p>
            <a:r>
              <a:rPr lang="de-DE" dirty="0" smtClean="0"/>
              <a:t>1 Zahlaspekte</a:t>
            </a:r>
            <a:endParaRPr lang="de-DE" dirty="0"/>
          </a:p>
        </p:txBody>
      </p:sp>
      <p:sp>
        <p:nvSpPr>
          <p:cNvPr id="9" name="Textfeld 8"/>
          <p:cNvSpPr txBox="1"/>
          <p:nvPr/>
        </p:nvSpPr>
        <p:spPr>
          <a:xfrm>
            <a:off x="7236296" y="537659"/>
            <a:ext cx="3240360" cy="400110"/>
          </a:xfrm>
          <a:prstGeom prst="rect">
            <a:avLst/>
          </a:prstGeom>
          <a:noFill/>
        </p:spPr>
        <p:txBody>
          <a:bodyPr wrap="square" rtlCol="0">
            <a:spAutoFit/>
          </a:bodyPr>
          <a:lstStyle/>
          <a:p>
            <a:r>
              <a:rPr lang="de-DE" sz="2000" b="1" dirty="0" smtClean="0">
                <a:latin typeface="Calibri" panose="020F0502020204030204" pitchFamily="34" charset="0"/>
              </a:rPr>
              <a:t>Maßzahl</a:t>
            </a:r>
            <a:endParaRPr lang="de-DE" sz="2000" b="1" dirty="0">
              <a:latin typeface="Calibri" panose="020F0502020204030204" pitchFamily="34" charset="0"/>
            </a:endParaRPr>
          </a:p>
        </p:txBody>
      </p:sp>
      <p:pic>
        <p:nvPicPr>
          <p:cNvPr id="13" name="Bild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232803"/>
            <a:ext cx="3258727" cy="2488342"/>
          </a:xfrm>
          <a:prstGeom prst="rect">
            <a:avLst/>
          </a:prstGeom>
        </p:spPr>
      </p:pic>
      <p:pic>
        <p:nvPicPr>
          <p:cNvPr id="14" name="Bild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657" y="1556792"/>
            <a:ext cx="3888432" cy="1628369"/>
          </a:xfrm>
          <a:prstGeom prst="rect">
            <a:avLst/>
          </a:prstGeom>
        </p:spPr>
      </p:pic>
      <p:pic>
        <p:nvPicPr>
          <p:cNvPr id="15" name="Bild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59257" y="3501008"/>
            <a:ext cx="3096344" cy="2509915"/>
          </a:xfrm>
          <a:prstGeom prst="rect">
            <a:avLst/>
          </a:prstGeom>
        </p:spPr>
      </p:pic>
      <p:pic>
        <p:nvPicPr>
          <p:cNvPr id="16" name="Bild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47664" y="3900146"/>
            <a:ext cx="3312876" cy="2337166"/>
          </a:xfrm>
          <a:prstGeom prst="rect">
            <a:avLst/>
          </a:prstGeom>
        </p:spPr>
      </p:pic>
      <p:sp>
        <p:nvSpPr>
          <p:cNvPr id="17" name="Textfeld 16"/>
          <p:cNvSpPr txBox="1"/>
          <p:nvPr/>
        </p:nvSpPr>
        <p:spPr>
          <a:xfrm>
            <a:off x="3696154" y="6394050"/>
            <a:ext cx="4836286" cy="338554"/>
          </a:xfrm>
          <a:prstGeom prst="rect">
            <a:avLst/>
          </a:prstGeom>
          <a:noFill/>
        </p:spPr>
        <p:txBody>
          <a:bodyPr wrap="square" rtlCol="0">
            <a:spAutoFit/>
          </a:bodyPr>
          <a:lstStyle/>
          <a:p>
            <a:pPr algn="r"/>
            <a:r>
              <a:rPr lang="de-DE" sz="1600" b="1" i="1" dirty="0" smtClean="0">
                <a:solidFill>
                  <a:schemeClr val="tx2"/>
                </a:solidFill>
                <a:latin typeface="Calibri" panose="020F0502020204030204" pitchFamily="34" charset="0"/>
              </a:rPr>
              <a:t>Zahlenbuch 1 (Wittmann und Müller 2014, S. 30)</a:t>
            </a:r>
            <a:endParaRPr lang="de-DE" sz="1600" b="1" i="1" dirty="0">
              <a:solidFill>
                <a:schemeClr val="tx2"/>
              </a:solidFill>
              <a:latin typeface="Calibri" panose="020F0502020204030204" pitchFamily="34" charset="0"/>
            </a:endParaRPr>
          </a:p>
        </p:txBody>
      </p:sp>
      <p:sp>
        <p:nvSpPr>
          <p:cNvPr id="11" name="Textfeld 10"/>
          <p:cNvSpPr txBox="1"/>
          <p:nvPr/>
        </p:nvSpPr>
        <p:spPr>
          <a:xfrm>
            <a:off x="6660232" y="6073551"/>
            <a:ext cx="3960440" cy="307777"/>
          </a:xfrm>
          <a:prstGeom prst="rect">
            <a:avLst/>
          </a:prstGeom>
          <a:noFill/>
        </p:spPr>
        <p:txBody>
          <a:bodyPr wrap="square" rtlCol="0">
            <a:spAutoFit/>
          </a:bodyPr>
          <a:lstStyle/>
          <a:p>
            <a:r>
              <a:rPr lang="de-DE" sz="1400" dirty="0">
                <a:latin typeface="Calibri" panose="020F0502020204030204" pitchFamily="34" charset="0"/>
              </a:rPr>
              <a:t> </a:t>
            </a:r>
            <a:r>
              <a:rPr lang="de-DE" sz="1400" dirty="0" smtClean="0">
                <a:latin typeface="Calibri" panose="020F0502020204030204" pitchFamily="34" charset="0"/>
              </a:rPr>
              <a:t>© Ernst Klett Verlag GmbH</a:t>
            </a:r>
            <a:endParaRPr lang="de-DE" sz="1400" dirty="0">
              <a:latin typeface="Calibri" panose="020F0502020204030204" pitchFamily="34" charset="0"/>
            </a:endParaRPr>
          </a:p>
        </p:txBody>
      </p:sp>
    </p:spTree>
    <p:extLst>
      <p:ext uri="{BB962C8B-B14F-4D97-AF65-F5344CB8AC3E}">
        <p14:creationId xmlns:p14="http://schemas.microsoft.com/office/powerpoint/2010/main" val="3276914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Folien_DZLM_122016">
  <a:themeElements>
    <a:clrScheme name="Benutzerdefiniert 32">
      <a:dk1>
        <a:srgbClr val="000000"/>
      </a:dk1>
      <a:lt1>
        <a:srgbClr val="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8000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2.xml><?xml version="1.0" encoding="utf-8"?>
<a:theme xmlns:a="http://schemas.openxmlformats.org/drawingml/2006/main" name="FortbildnerFolien">
  <a:themeElements>
    <a:clrScheme name="Benutzerdefiniert ">
      <a:dk1>
        <a:sysClr val="windowText" lastClr="000000"/>
      </a:dk1>
      <a:lt1>
        <a:sysClr val="window" lastClr="FFFFFF"/>
      </a:lt1>
      <a:dk2>
        <a:srgbClr val="327A86"/>
      </a:dk2>
      <a:lt2>
        <a:srgbClr val="CDB987"/>
      </a:lt2>
      <a:accent1>
        <a:srgbClr val="327A86"/>
      </a:accent1>
      <a:accent2>
        <a:srgbClr val="F8B44F"/>
      </a:accent2>
      <a:accent3>
        <a:srgbClr val="737373"/>
      </a:accent3>
      <a:accent4>
        <a:srgbClr val="CDB987"/>
      </a:accent4>
      <a:accent5>
        <a:srgbClr val="000000"/>
      </a:accent5>
      <a:accent6>
        <a:srgbClr val="FFFFFF"/>
      </a:accent6>
      <a:hlink>
        <a:srgbClr val="327A86"/>
      </a:hlink>
      <a:folHlink>
        <a:srgbClr val="327A80"/>
      </a:folHlink>
    </a:clrScheme>
    <a:fontScheme name="Leere Prä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a:defRPr sz="2000" dirty="0">
            <a:latin typeface="Calibri" panose="020F0502020204030204" pitchFamily="34" charset="0"/>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Juni2015 _Präsentation_Vorlage.potx" id="{4403B78A-53FD-4E46-8F0C-8727F1696680}" vid="{EE17F2D2-6447-4ED2-A9F9-03F57224F0B6}"/>
    </a:ext>
  </a:ext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Folien_DZLM_122016_0</Template>
  <TotalTime>0</TotalTime>
  <Words>4016</Words>
  <Application>Microsoft Macintosh PowerPoint</Application>
  <PresentationFormat>Bildschirmpräsentation (4:3)</PresentationFormat>
  <Paragraphs>606</Paragraphs>
  <Slides>48</Slides>
  <Notes>47</Notes>
  <HiddenSlides>3</HiddenSlides>
  <MMClips>0</MMClips>
  <ScaleCrop>false</ScaleCrop>
  <HeadingPairs>
    <vt:vector size="6" baseType="variant">
      <vt:variant>
        <vt:lpstr>Verwendete Schriftarten</vt:lpstr>
      </vt:variant>
      <vt:variant>
        <vt:i4>11</vt:i4>
      </vt:variant>
      <vt:variant>
        <vt:lpstr>Design</vt:lpstr>
      </vt:variant>
      <vt:variant>
        <vt:i4>2</vt:i4>
      </vt:variant>
      <vt:variant>
        <vt:lpstr>Folientitel</vt:lpstr>
      </vt:variant>
      <vt:variant>
        <vt:i4>48</vt:i4>
      </vt:variant>
    </vt:vector>
  </HeadingPairs>
  <TitlesOfParts>
    <vt:vector size="61" baseType="lpstr">
      <vt:lpstr>Calibri</vt:lpstr>
      <vt:lpstr>Gill Sans</vt:lpstr>
      <vt:lpstr>Helvetica</vt:lpstr>
      <vt:lpstr>Helvetica Light</vt:lpstr>
      <vt:lpstr>Lucida Grande</vt:lpstr>
      <vt:lpstr>ＭＳ Ｐゴシック</vt:lpstr>
      <vt:lpstr>Symbol</vt:lpstr>
      <vt:lpstr>Times</vt:lpstr>
      <vt:lpstr>Times New Roman</vt:lpstr>
      <vt:lpstr>Wingdings</vt:lpstr>
      <vt:lpstr>Arial</vt:lpstr>
      <vt:lpstr>Folien_DZLM_122016</vt:lpstr>
      <vt:lpstr>FortbildnerFolien</vt:lpstr>
      <vt:lpstr>Zahlverständnis</vt:lpstr>
      <vt:lpstr>PowerPoint-Präsentation</vt:lpstr>
      <vt:lpstr>PowerPoint-Präsentation</vt:lpstr>
      <vt:lpstr>Ziele</vt:lpstr>
      <vt:lpstr>Gliederung</vt:lpstr>
      <vt:lpstr>1 Zahlaspekte</vt:lpstr>
      <vt:lpstr>1 Zahlaspekte</vt:lpstr>
      <vt:lpstr>1 Zahlaspekte</vt:lpstr>
      <vt:lpstr>1 Zahlaspekte</vt:lpstr>
      <vt:lpstr>1 Zahlaspekte</vt:lpstr>
      <vt:lpstr>PowerPoint-Präsentation</vt:lpstr>
      <vt:lpstr>Erläuterung zur Kernaktivität auf vorheriger Folie:</vt:lpstr>
      <vt:lpstr>1 Zahlaspekte</vt:lpstr>
      <vt:lpstr>1 Zahlaspekte</vt:lpstr>
      <vt:lpstr>1 Zahlaspekte</vt:lpstr>
      <vt:lpstr>Gliederung</vt:lpstr>
      <vt:lpstr>2.1 Anzahlen darstellen</vt:lpstr>
      <vt:lpstr>2.1 Anzahlen darstellen</vt:lpstr>
      <vt:lpstr>Erläuterung zur Kernaktivität auf vorheriger Folie:</vt:lpstr>
      <vt:lpstr>2.1 Anzahlen darstellen</vt:lpstr>
      <vt:lpstr>2.1 Anzahlen darstellen</vt:lpstr>
      <vt:lpstr>2.1 Anzahlen darstellen</vt:lpstr>
      <vt:lpstr>2.1 Anzahlen darstellen</vt:lpstr>
      <vt:lpstr>2.1 Anzahlen darstellen</vt:lpstr>
      <vt:lpstr>2.1 Anzahlen darstellen</vt:lpstr>
      <vt:lpstr>2.1 Anzahlen darstellen</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 2.2 Anzahlen erfassen </vt:lpstr>
      <vt:lpstr>2 Anzahlen darstellen und erfassen</vt:lpstr>
      <vt:lpstr>Gliederung</vt:lpstr>
      <vt:lpstr>Diskussion</vt:lpstr>
      <vt:lpstr>Hinweise zu den Lizenzbedingungen</vt:lpstr>
    </vt:vector>
  </TitlesOfParts>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Zahlbeziehungen</dc:title>
  <dc:creator>Alina Heinen</dc:creator>
  <cp:lastModifiedBy>Ein Microsoft Office-Anwender</cp:lastModifiedBy>
  <cp:revision>272</cp:revision>
  <cp:lastPrinted>2016-11-02T13:26:49Z</cp:lastPrinted>
  <dcterms:created xsi:type="dcterms:W3CDTF">2017-02-22T10:10:27Z</dcterms:created>
  <dcterms:modified xsi:type="dcterms:W3CDTF">2018-01-05T17:35:52Z</dcterms:modified>
</cp:coreProperties>
</file>